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47" r:id="rId2"/>
    <p:sldId id="467" r:id="rId3"/>
    <p:sldId id="468" r:id="rId4"/>
    <p:sldId id="469" r:id="rId5"/>
    <p:sldId id="470" r:id="rId6"/>
    <p:sldId id="471" r:id="rId7"/>
    <p:sldId id="472" r:id="rId8"/>
    <p:sldId id="473" r:id="rId9"/>
    <p:sldId id="474" r:id="rId10"/>
    <p:sldId id="475" r:id="rId11"/>
    <p:sldId id="476" r:id="rId12"/>
    <p:sldId id="477" r:id="rId13"/>
    <p:sldId id="478" r:id="rId14"/>
    <p:sldId id="479" r:id="rId15"/>
    <p:sldId id="480" r:id="rId16"/>
    <p:sldId id="481"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500" r:id="rId30"/>
    <p:sldId id="501" r:id="rId31"/>
    <p:sldId id="502" r:id="rId32"/>
    <p:sldId id="513" r:id="rId33"/>
    <p:sldId id="494" r:id="rId34"/>
    <p:sldId id="495" r:id="rId35"/>
    <p:sldId id="496" r:id="rId36"/>
    <p:sldId id="497" r:id="rId37"/>
    <p:sldId id="498" r:id="rId38"/>
    <p:sldId id="499" r:id="rId39"/>
    <p:sldId id="503" r:id="rId40"/>
    <p:sldId id="504" r:id="rId41"/>
    <p:sldId id="505" r:id="rId42"/>
    <p:sldId id="506" r:id="rId43"/>
    <p:sldId id="507" r:id="rId44"/>
    <p:sldId id="508" r:id="rId45"/>
    <p:sldId id="510" r:id="rId46"/>
    <p:sldId id="366"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81495" autoAdjust="0"/>
  </p:normalViewPr>
  <p:slideViewPr>
    <p:cSldViewPr>
      <p:cViewPr varScale="1">
        <p:scale>
          <a:sx n="59" d="100"/>
          <a:sy n="59" d="100"/>
        </p:scale>
        <p:origin x="-1674" y="-90"/>
      </p:cViewPr>
      <p:guideLst>
        <p:guide orient="horz" pos="2160"/>
        <p:guide pos="2880"/>
      </p:guideLst>
    </p:cSldViewPr>
  </p:slideViewPr>
  <p:outlineViewPr>
    <p:cViewPr>
      <p:scale>
        <a:sx n="33" d="100"/>
        <a:sy n="33" d="100"/>
      </p:scale>
      <p:origin x="30" y="700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48141C-1FE4-4D87-B00D-6A681C6ABDAB}" type="datetimeFigureOut">
              <a:rPr lang="en-IN" smtClean="0"/>
              <a:t>02-09-2022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A97293-404B-44E7-8FF7-D9A57321EE43}" type="slidenum">
              <a:rPr lang="en-IN" smtClean="0"/>
              <a:t>‹#›</a:t>
            </a:fld>
            <a:endParaRPr lang="en-IN"/>
          </a:p>
        </p:txBody>
      </p:sp>
    </p:spTree>
    <p:extLst>
      <p:ext uri="{BB962C8B-B14F-4D97-AF65-F5344CB8AC3E}">
        <p14:creationId xmlns:p14="http://schemas.microsoft.com/office/powerpoint/2010/main" val="185678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ools.medialab.sciences-po.fr/iwanthue"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www.zonums.com/online/color_ramp/" TargetMode="External"/><Relationship Id="rId4" Type="http://schemas.openxmlformats.org/officeDocument/2006/relationships/hyperlink" Target="https://vis4.net/labs/multihu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quoteinvestigator.com/2011/05/13/einstein-simpl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nytimes.com/interactive/2010/02/26/sports/olympics/20100226-olysymphony.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mtClean="0"/>
              <a:t>https://paldhous.github.io/ucb/2016/dataviz/week2.html</a:t>
            </a:r>
            <a:endParaRPr lang="en-IN"/>
          </a:p>
        </p:txBody>
      </p:sp>
      <p:sp>
        <p:nvSpPr>
          <p:cNvPr id="4" name="Slide Number Placeholder 3"/>
          <p:cNvSpPr>
            <a:spLocks noGrp="1"/>
          </p:cNvSpPr>
          <p:nvPr>
            <p:ph type="sldNum" sz="quarter" idx="10"/>
          </p:nvPr>
        </p:nvSpPr>
        <p:spPr/>
        <p:txBody>
          <a:bodyPr/>
          <a:lstStyle/>
          <a:p>
            <a:fld id="{09910DCD-4B35-41B5-9D33-ACFB34421816}" type="slidenum">
              <a:rPr lang="en-IN" smtClean="0"/>
              <a:t>1</a:t>
            </a:fld>
            <a:endParaRPr lang="en-IN"/>
          </a:p>
        </p:txBody>
      </p:sp>
    </p:spTree>
    <p:extLst>
      <p:ext uri="{BB962C8B-B14F-4D97-AF65-F5344CB8AC3E}">
        <p14:creationId xmlns:p14="http://schemas.microsoft.com/office/powerpoint/2010/main" val="1013702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38</a:t>
            </a:fld>
            <a:endParaRPr lang="en-IN"/>
          </a:p>
        </p:txBody>
      </p:sp>
    </p:spTree>
    <p:extLst>
      <p:ext uri="{BB962C8B-B14F-4D97-AF65-F5344CB8AC3E}">
        <p14:creationId xmlns:p14="http://schemas.microsoft.com/office/powerpoint/2010/main" val="1760837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https://paldhous.github.io/ucb/2016/dataviz/week2.html</a:t>
            </a: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46</a:t>
            </a:fld>
            <a:endParaRPr lang="en-IN"/>
          </a:p>
        </p:txBody>
      </p:sp>
    </p:spTree>
    <p:extLst>
      <p:ext uri="{BB962C8B-B14F-4D97-AF65-F5344CB8AC3E}">
        <p14:creationId xmlns:p14="http://schemas.microsoft.com/office/powerpoint/2010/main" val="114561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If you intend to roll your own </a:t>
            </a:r>
            <a:r>
              <a:rPr lang="en-IN" sz="1200" b="0" i="0" kern="1200" dirty="0" err="1" smtClean="0">
                <a:solidFill>
                  <a:schemeClr val="tx1"/>
                </a:solidFill>
                <a:effectLst/>
                <a:latin typeface="+mn-lt"/>
                <a:ea typeface="+mn-ea"/>
                <a:cs typeface="+mn-cs"/>
              </a:rPr>
              <a:t>color</a:t>
            </a:r>
            <a:r>
              <a:rPr lang="en-IN" sz="1200" b="0" i="0" kern="1200" dirty="0" smtClean="0">
                <a:solidFill>
                  <a:schemeClr val="tx1"/>
                </a:solidFill>
                <a:effectLst/>
                <a:latin typeface="+mn-lt"/>
                <a:ea typeface="+mn-ea"/>
                <a:cs typeface="+mn-cs"/>
              </a:rPr>
              <a:t> scheme, try experimenting with </a:t>
            </a:r>
            <a:r>
              <a:rPr lang="en-IN" sz="1200" b="0" i="0" u="none" strike="noStrike" kern="1200" dirty="0" smtClean="0">
                <a:solidFill>
                  <a:schemeClr val="tx1"/>
                </a:solidFill>
                <a:effectLst/>
                <a:latin typeface="+mn-lt"/>
                <a:ea typeface="+mn-ea"/>
                <a:cs typeface="+mn-cs"/>
                <a:hlinkClick r:id="rId3"/>
              </a:rPr>
              <a:t>I want hue</a:t>
            </a:r>
            <a:r>
              <a:rPr lang="en-IN" sz="1200" b="0" i="0" kern="1200" dirty="0" smtClean="0">
                <a:solidFill>
                  <a:schemeClr val="tx1"/>
                </a:solidFill>
                <a:effectLst/>
                <a:latin typeface="+mn-lt"/>
                <a:ea typeface="+mn-ea"/>
                <a:cs typeface="+mn-cs"/>
              </a:rPr>
              <a:t> for qualitative </a:t>
            </a:r>
            <a:r>
              <a:rPr lang="en-IN" sz="1200" b="0" i="0" kern="1200" dirty="0" err="1" smtClean="0">
                <a:solidFill>
                  <a:schemeClr val="tx1"/>
                </a:solidFill>
                <a:effectLst/>
                <a:latin typeface="+mn-lt"/>
                <a:ea typeface="+mn-ea"/>
                <a:cs typeface="+mn-cs"/>
              </a:rPr>
              <a:t>color</a:t>
            </a:r>
            <a:r>
              <a:rPr lang="en-IN" sz="1200" b="0" i="0" kern="1200" dirty="0" smtClean="0">
                <a:solidFill>
                  <a:schemeClr val="tx1"/>
                </a:solidFill>
                <a:effectLst/>
                <a:latin typeface="+mn-lt"/>
                <a:ea typeface="+mn-ea"/>
                <a:cs typeface="+mn-cs"/>
              </a:rPr>
              <a:t> schemes, the </a:t>
            </a:r>
            <a:r>
              <a:rPr lang="en-IN" sz="1200" b="0" i="0" u="none" strike="noStrike" kern="1200" dirty="0" smtClean="0">
                <a:solidFill>
                  <a:schemeClr val="tx1"/>
                </a:solidFill>
                <a:effectLst/>
                <a:latin typeface="+mn-lt"/>
                <a:ea typeface="+mn-ea"/>
                <a:cs typeface="+mn-cs"/>
                <a:hlinkClick r:id="rId4"/>
              </a:rPr>
              <a:t>Chroma.js </a:t>
            </a:r>
            <a:r>
              <a:rPr lang="en-IN" sz="1200" b="0" i="0" u="none" strike="noStrike" kern="1200" dirty="0" err="1" smtClean="0">
                <a:solidFill>
                  <a:schemeClr val="tx1"/>
                </a:solidFill>
                <a:effectLst/>
                <a:latin typeface="+mn-lt"/>
                <a:ea typeface="+mn-ea"/>
                <a:cs typeface="+mn-cs"/>
                <a:hlinkClick r:id="rId4"/>
              </a:rPr>
              <a:t>Color</a:t>
            </a:r>
            <a:r>
              <a:rPr lang="en-IN" sz="1200" b="0" i="0" u="none" strike="noStrike" kern="1200" dirty="0" smtClean="0">
                <a:solidFill>
                  <a:schemeClr val="tx1"/>
                </a:solidFill>
                <a:effectLst/>
                <a:latin typeface="+mn-lt"/>
                <a:ea typeface="+mn-ea"/>
                <a:cs typeface="+mn-cs"/>
                <a:hlinkClick r:id="rId4"/>
              </a:rPr>
              <a:t> Scale Helper</a:t>
            </a:r>
            <a:r>
              <a:rPr lang="en-IN" sz="1200" b="0" i="0" kern="1200" dirty="0" smtClean="0">
                <a:solidFill>
                  <a:schemeClr val="tx1"/>
                </a:solidFill>
                <a:effectLst/>
                <a:latin typeface="+mn-lt"/>
                <a:ea typeface="+mn-ea"/>
                <a:cs typeface="+mn-cs"/>
              </a:rPr>
              <a:t> for sequential schemes, and this </a:t>
            </a:r>
            <a:r>
              <a:rPr lang="en-IN" sz="1200" b="0" i="0" u="none" strike="noStrike" kern="1200" dirty="0" err="1" smtClean="0">
                <a:solidFill>
                  <a:schemeClr val="tx1"/>
                </a:solidFill>
                <a:effectLst/>
                <a:latin typeface="+mn-lt"/>
                <a:ea typeface="+mn-ea"/>
                <a:cs typeface="+mn-cs"/>
                <a:hlinkClick r:id="rId5"/>
              </a:rPr>
              <a:t>color</a:t>
            </a:r>
            <a:r>
              <a:rPr lang="en-IN" sz="1200" b="0" i="0" u="none" strike="noStrike" kern="1200" dirty="0" smtClean="0">
                <a:solidFill>
                  <a:schemeClr val="tx1"/>
                </a:solidFill>
                <a:effectLst/>
                <a:latin typeface="+mn-lt"/>
                <a:ea typeface="+mn-ea"/>
                <a:cs typeface="+mn-cs"/>
                <a:hlinkClick r:id="rId5"/>
              </a:rPr>
              <a:t> ramp generator</a:t>
            </a:r>
            <a:r>
              <a:rPr lang="en-IN" sz="1200" b="0" i="0" kern="1200" dirty="0" smtClean="0">
                <a:solidFill>
                  <a:schemeClr val="tx1"/>
                </a:solidFill>
                <a:effectLst/>
                <a:latin typeface="+mn-lt"/>
                <a:ea typeface="+mn-ea"/>
                <a:cs typeface="+mn-cs"/>
              </a:rPr>
              <a:t>, in combination with Colorizer or another online </a:t>
            </a:r>
            <a:r>
              <a:rPr lang="en-IN" sz="1200" b="0" i="0" kern="1200" dirty="0" err="1" smtClean="0">
                <a:solidFill>
                  <a:schemeClr val="tx1"/>
                </a:solidFill>
                <a:effectLst/>
                <a:latin typeface="+mn-lt"/>
                <a:ea typeface="+mn-ea"/>
                <a:cs typeface="+mn-cs"/>
              </a:rPr>
              <a:t>color</a:t>
            </a:r>
            <a:r>
              <a:rPr lang="en-IN" sz="1200" b="0" i="0" kern="1200" dirty="0" smtClean="0">
                <a:solidFill>
                  <a:schemeClr val="tx1"/>
                </a:solidFill>
                <a:effectLst/>
                <a:latin typeface="+mn-lt"/>
                <a:ea typeface="+mn-ea"/>
                <a:cs typeface="+mn-cs"/>
              </a:rPr>
              <a:t> picker, for diverging schemes.</a:t>
            </a:r>
          </a:p>
          <a:p>
            <a:r>
              <a:rPr lang="en-IN" sz="1200" b="0" i="0" kern="1200" dirty="0" smtClean="0">
                <a:solidFill>
                  <a:schemeClr val="tx1"/>
                </a:solidFill>
                <a:effectLst/>
                <a:latin typeface="+mn-lt"/>
                <a:ea typeface="+mn-ea"/>
                <a:cs typeface="+mn-cs"/>
              </a:rPr>
              <a:t>You will also notice that </a:t>
            </a:r>
            <a:r>
              <a:rPr lang="en-IN" sz="1200" b="0" i="0" kern="1200" dirty="0" err="1" smtClean="0">
                <a:solidFill>
                  <a:schemeClr val="tx1"/>
                </a:solidFill>
                <a:effectLst/>
                <a:latin typeface="+mn-lt"/>
                <a:ea typeface="+mn-ea"/>
                <a:cs typeface="+mn-cs"/>
              </a:rPr>
              <a:t>ColorBrewer</a:t>
            </a:r>
            <a:r>
              <a:rPr lang="en-IN" sz="1200" b="0" i="0" kern="1200" dirty="0" smtClean="0">
                <a:solidFill>
                  <a:schemeClr val="tx1"/>
                </a:solidFill>
                <a:effectLst/>
                <a:latin typeface="+mn-lt"/>
                <a:ea typeface="+mn-ea"/>
                <a:cs typeface="+mn-cs"/>
              </a:rPr>
              <a:t> allows you to select </a:t>
            </a:r>
            <a:r>
              <a:rPr lang="en-IN" sz="1200" b="0" i="0" kern="1200" dirty="0" err="1" smtClean="0">
                <a:solidFill>
                  <a:schemeClr val="tx1"/>
                </a:solidFill>
                <a:effectLst/>
                <a:latin typeface="+mn-lt"/>
                <a:ea typeface="+mn-ea"/>
                <a:cs typeface="+mn-cs"/>
              </a:rPr>
              <a:t>color</a:t>
            </a:r>
            <a:r>
              <a:rPr lang="en-IN" sz="1200" b="0" i="0" kern="1200" dirty="0" smtClean="0">
                <a:solidFill>
                  <a:schemeClr val="tx1"/>
                </a:solidFill>
                <a:effectLst/>
                <a:latin typeface="+mn-lt"/>
                <a:ea typeface="+mn-ea"/>
                <a:cs typeface="+mn-cs"/>
              </a:rPr>
              <a:t> schemes that are </a:t>
            </a:r>
            <a:r>
              <a:rPr lang="en-IN" sz="1200" b="0" i="0" kern="1200" dirty="0" err="1" smtClean="0">
                <a:solidFill>
                  <a:schemeClr val="tx1"/>
                </a:solidFill>
                <a:effectLst/>
                <a:latin typeface="+mn-lt"/>
                <a:ea typeface="+mn-ea"/>
                <a:cs typeface="+mn-cs"/>
              </a:rPr>
              <a:t>colorblind</a:t>
            </a:r>
            <a:r>
              <a:rPr lang="en-IN" sz="1200" b="0" i="0" kern="1200" dirty="0" smtClean="0">
                <a:solidFill>
                  <a:schemeClr val="tx1"/>
                </a:solidFill>
                <a:effectLst/>
                <a:latin typeface="+mn-lt"/>
                <a:ea typeface="+mn-ea"/>
                <a:cs typeface="+mn-cs"/>
              </a:rPr>
              <a:t> safe. Surprisingly, many news organizations persist in using </a:t>
            </a:r>
            <a:r>
              <a:rPr lang="en-IN" sz="1200" b="0" i="0" kern="1200" dirty="0" err="1" smtClean="0">
                <a:solidFill>
                  <a:schemeClr val="tx1"/>
                </a:solidFill>
                <a:effectLst/>
                <a:latin typeface="+mn-lt"/>
                <a:ea typeface="+mn-ea"/>
                <a:cs typeface="+mn-cs"/>
              </a:rPr>
              <a:t>color</a:t>
            </a:r>
            <a:r>
              <a:rPr lang="en-IN" sz="1200" b="0" i="0" kern="1200" dirty="0" smtClean="0">
                <a:solidFill>
                  <a:schemeClr val="tx1"/>
                </a:solidFill>
                <a:effectLst/>
                <a:latin typeface="+mn-lt"/>
                <a:ea typeface="+mn-ea"/>
                <a:cs typeface="+mn-cs"/>
              </a:rPr>
              <a:t> schemes that exclude a substantial minority of their audience. Red and green lie on opposite sides of the </a:t>
            </a:r>
            <a:r>
              <a:rPr lang="en-IN" sz="1200" b="0" i="0" kern="1200" dirty="0" err="1" smtClean="0">
                <a:solidFill>
                  <a:schemeClr val="tx1"/>
                </a:solidFill>
                <a:effectLst/>
                <a:latin typeface="+mn-lt"/>
                <a:ea typeface="+mn-ea"/>
                <a:cs typeface="+mn-cs"/>
              </a:rPr>
              <a:t>color</a:t>
            </a:r>
            <a:r>
              <a:rPr lang="en-IN" sz="1200" b="0" i="0" kern="1200" dirty="0" smtClean="0">
                <a:solidFill>
                  <a:schemeClr val="tx1"/>
                </a:solidFill>
                <a:effectLst/>
                <a:latin typeface="+mn-lt"/>
                <a:ea typeface="+mn-ea"/>
                <a:cs typeface="+mn-cs"/>
              </a:rPr>
              <a:t> wheel, and also can be used to suggest “good” or “go,” versus “bad” or “stop.” But about 5% of men have red-green </a:t>
            </a:r>
            <a:r>
              <a:rPr lang="en-IN" sz="1200" b="0" i="0" kern="1200" dirty="0" err="1" smtClean="0">
                <a:solidFill>
                  <a:schemeClr val="tx1"/>
                </a:solidFill>
                <a:effectLst/>
                <a:latin typeface="+mn-lt"/>
                <a:ea typeface="+mn-ea"/>
                <a:cs typeface="+mn-cs"/>
              </a:rPr>
              <a:t>colorblindness</a:t>
            </a:r>
            <a:r>
              <a:rPr lang="en-IN" sz="1200" b="0" i="0" kern="1200" dirty="0" smtClean="0">
                <a:solidFill>
                  <a:schemeClr val="tx1"/>
                </a:solidFill>
                <a:effectLst/>
                <a:latin typeface="+mn-lt"/>
                <a:ea typeface="+mn-ea"/>
                <a:cs typeface="+mn-cs"/>
              </a:rPr>
              <a:t>, also known as </a:t>
            </a:r>
            <a:r>
              <a:rPr lang="en-IN" sz="1200" b="0" i="0" kern="1200" dirty="0" err="1" smtClean="0">
                <a:solidFill>
                  <a:schemeClr val="tx1"/>
                </a:solidFill>
                <a:effectLst/>
                <a:latin typeface="+mn-lt"/>
                <a:ea typeface="+mn-ea"/>
                <a:cs typeface="+mn-cs"/>
              </a:rPr>
              <a:t>deuteranopia</a:t>
            </a:r>
            <a:r>
              <a:rPr lang="en-IN" sz="1200" b="0" i="0" kern="1200" dirty="0" smtClean="0">
                <a:solidFill>
                  <a:schemeClr val="tx1"/>
                </a:solidFill>
                <a:effectLst/>
                <a:latin typeface="+mn-lt"/>
                <a:ea typeface="+mn-ea"/>
                <a:cs typeface="+mn-cs"/>
              </a:rPr>
              <a:t>. Here, for example, is what the budget </a:t>
            </a:r>
            <a:r>
              <a:rPr lang="en-IN" sz="1200" b="0" i="0" kern="1200" dirty="0" err="1" smtClean="0">
                <a:solidFill>
                  <a:schemeClr val="tx1"/>
                </a:solidFill>
                <a:effectLst/>
                <a:latin typeface="+mn-lt"/>
                <a:ea typeface="+mn-ea"/>
                <a:cs typeface="+mn-cs"/>
              </a:rPr>
              <a:t>treemap</a:t>
            </a:r>
            <a:r>
              <a:rPr lang="en-IN" sz="1200" b="0" i="0" kern="1200" dirty="0" smtClean="0">
                <a:solidFill>
                  <a:schemeClr val="tx1"/>
                </a:solidFill>
                <a:effectLst/>
                <a:latin typeface="+mn-lt"/>
                <a:ea typeface="+mn-ea"/>
                <a:cs typeface="+mn-cs"/>
              </a:rPr>
              <a:t> from </a:t>
            </a:r>
            <a:r>
              <a:rPr lang="en-IN" sz="1200" b="0" i="1" kern="1200" dirty="0" smtClean="0">
                <a:solidFill>
                  <a:schemeClr val="tx1"/>
                </a:solidFill>
                <a:effectLst/>
                <a:latin typeface="+mn-lt"/>
                <a:ea typeface="+mn-ea"/>
                <a:cs typeface="+mn-cs"/>
              </a:rPr>
              <a:t>The New York Times</a:t>
            </a:r>
            <a:r>
              <a:rPr lang="en-IN" sz="1200" b="0" i="0" kern="1200" dirty="0" smtClean="0">
                <a:solidFill>
                  <a:schemeClr val="tx1"/>
                </a:solidFill>
                <a:effectLst/>
                <a:latin typeface="+mn-lt"/>
                <a:ea typeface="+mn-ea"/>
                <a:cs typeface="+mn-cs"/>
              </a:rPr>
              <a:t> would look like to someone with this condition:</a:t>
            </a:r>
          </a:p>
          <a:p>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10</a:t>
            </a:fld>
            <a:endParaRPr lang="en-IN"/>
          </a:p>
        </p:txBody>
      </p:sp>
    </p:spTree>
    <p:extLst>
      <p:ext uri="{BB962C8B-B14F-4D97-AF65-F5344CB8AC3E}">
        <p14:creationId xmlns:p14="http://schemas.microsoft.com/office/powerpoint/2010/main" val="348461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In this example, the label for the Y axis is displayed </a:t>
            </a:r>
            <a:r>
              <a:rPr lang="en-IN" sz="1200" b="0" i="0" kern="1200" dirty="0" err="1" smtClean="0">
                <a:solidFill>
                  <a:schemeClr val="tx1"/>
                </a:solidFill>
                <a:effectLst/>
                <a:latin typeface="+mn-lt"/>
                <a:ea typeface="+mn-ea"/>
                <a:cs typeface="+mn-cs"/>
              </a:rPr>
              <a:t>horizonatally</a:t>
            </a:r>
            <a:r>
              <a:rPr lang="en-IN" sz="1200" b="0" i="0" kern="1200" dirty="0" smtClean="0">
                <a:solidFill>
                  <a:schemeClr val="tx1"/>
                </a:solidFill>
                <a:effectLst/>
                <a:latin typeface="+mn-lt"/>
                <a:ea typeface="+mn-ea"/>
                <a:cs typeface="+mn-cs"/>
              </a:rPr>
              <a:t> in the main chart area, rather than vertically alongside the chart. News media often do this so that readers don’t have to crane their necks to read the label. If you do this, check that it is clear to users that the label refers to scale on the Y axis.</a:t>
            </a:r>
          </a:p>
          <a:p>
            <a:r>
              <a:rPr lang="en-IN" sz="1200" b="0" i="0" kern="1200" dirty="0" smtClean="0">
                <a:solidFill>
                  <a:schemeClr val="tx1"/>
                </a:solidFill>
                <a:effectLst/>
                <a:latin typeface="+mn-lt"/>
                <a:ea typeface="+mn-ea"/>
                <a:cs typeface="+mn-cs"/>
              </a:rPr>
              <a:t>Think carefully about how much chart furniture you really need, and make sure that the story told by your data is front and </a:t>
            </a:r>
            <a:r>
              <a:rPr lang="en-IN" sz="1200" b="0" i="0" kern="1200" dirty="0" err="1" smtClean="0">
                <a:solidFill>
                  <a:schemeClr val="tx1"/>
                </a:solidFill>
                <a:effectLst/>
                <a:latin typeface="+mn-lt"/>
                <a:ea typeface="+mn-ea"/>
                <a:cs typeface="+mn-cs"/>
              </a:rPr>
              <a:t>center</a:t>
            </a:r>
            <a:r>
              <a:rPr lang="en-IN" sz="1200" b="0" i="0" kern="1200" dirty="0" smtClean="0">
                <a:solidFill>
                  <a:schemeClr val="tx1"/>
                </a:solidFill>
                <a:effectLst/>
                <a:latin typeface="+mn-lt"/>
                <a:ea typeface="+mn-ea"/>
                <a:cs typeface="+mn-cs"/>
              </a:rPr>
              <a:t>. Think data-ink: What proportion the ink or pixels in your chart is actually encoding data, and what proportion is embellishment, adding little to your story?</a:t>
            </a:r>
          </a:p>
          <a:p>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14</a:t>
            </a:fld>
            <a:endParaRPr lang="en-IN"/>
          </a:p>
        </p:txBody>
      </p:sp>
    </p:spTree>
    <p:extLst>
      <p:ext uri="{BB962C8B-B14F-4D97-AF65-F5344CB8AC3E}">
        <p14:creationId xmlns:p14="http://schemas.microsoft.com/office/powerpoint/2010/main" val="328597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Contrast this with the proliferation of chart junk in the earlier misleading Fox News column chart.</a:t>
            </a:r>
          </a:p>
          <a:p>
            <a:r>
              <a:rPr lang="en-IN" sz="1200" b="0" i="0" kern="1200" dirty="0" smtClean="0">
                <a:solidFill>
                  <a:schemeClr val="tx1"/>
                </a:solidFill>
                <a:effectLst/>
                <a:latin typeface="+mn-lt"/>
                <a:ea typeface="+mn-ea"/>
                <a:cs typeface="+mn-cs"/>
              </a:rPr>
              <a:t>Labels and spot-</a:t>
            </a:r>
            <a:r>
              <a:rPr lang="en-IN" sz="1200" b="0" i="0" kern="1200" dirty="0" err="1" smtClean="0">
                <a:solidFill>
                  <a:schemeClr val="tx1"/>
                </a:solidFill>
                <a:effectLst/>
                <a:latin typeface="+mn-lt"/>
                <a:ea typeface="+mn-ea"/>
                <a:cs typeface="+mn-cs"/>
              </a:rPr>
              <a:t>color</a:t>
            </a:r>
            <a:r>
              <a:rPr lang="en-IN" sz="1200" b="0" i="0" kern="1200" dirty="0" smtClean="0">
                <a:solidFill>
                  <a:schemeClr val="tx1"/>
                </a:solidFill>
                <a:effectLst/>
                <a:latin typeface="+mn-lt"/>
                <a:ea typeface="+mn-ea"/>
                <a:cs typeface="+mn-cs"/>
              </a:rPr>
              <a:t> highlights can be particularly useful to highlight your story, as shown in the following scatter plots, used here to show the relationship between the median salaries paid to women and men for the same jobs in 2015. In this case there is no suggestion of causation; here the scatter plot format is being used to display two distributions simultaneously — see the chart types thought-starter.</a:t>
            </a:r>
          </a:p>
          <a:p>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15</a:t>
            </a:fld>
            <a:endParaRPr lang="en-IN"/>
          </a:p>
        </p:txBody>
      </p:sp>
    </p:spTree>
    <p:extLst>
      <p:ext uri="{BB962C8B-B14F-4D97-AF65-F5344CB8AC3E}">
        <p14:creationId xmlns:p14="http://schemas.microsoft.com/office/powerpoint/2010/main" val="159518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It is clear from the first, </a:t>
            </a:r>
            <a:r>
              <a:rPr lang="en-IN" sz="1200" b="0" i="0" kern="1200" dirty="0" err="1" smtClean="0">
                <a:solidFill>
                  <a:schemeClr val="tx1"/>
                </a:solidFill>
                <a:effectLst/>
                <a:latin typeface="+mn-lt"/>
                <a:ea typeface="+mn-ea"/>
                <a:cs typeface="+mn-cs"/>
              </a:rPr>
              <a:t>unlabeled</a:t>
            </a:r>
            <a:r>
              <a:rPr lang="en-IN" sz="1200" b="0" i="0" kern="1200" dirty="0" smtClean="0">
                <a:solidFill>
                  <a:schemeClr val="tx1"/>
                </a:solidFill>
                <a:effectLst/>
                <a:latin typeface="+mn-lt"/>
                <a:ea typeface="+mn-ea"/>
                <a:cs typeface="+mn-cs"/>
              </a:rPr>
              <a:t> plot, that male and female salaries for the same job are strongly correlated, as we would expect, but that relationship is not very interesting. Notice also how I have used transparency to help distinguish overlapping individual points.</a:t>
            </a: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16</a:t>
            </a:fld>
            <a:endParaRPr lang="en-IN"/>
          </a:p>
        </p:txBody>
      </p:sp>
    </p:spTree>
    <p:extLst>
      <p:ext uri="{BB962C8B-B14F-4D97-AF65-F5344CB8AC3E}">
        <p14:creationId xmlns:p14="http://schemas.microsoft.com/office/powerpoint/2010/main" val="1228188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What we are interested in here is whether men and women are compensated similarly for doing the same jobs. The story in the data starts to emerge if you add a line of equal pay, with a slope of 1 (note that this isn’t a trend line, as we discussed last week). Here I have also highlighted the few jobs in which women in 2013 enjoyed a marginal pay gap over men:</a:t>
            </a:r>
          </a:p>
          <a:p>
            <a:r>
              <a:rPr lang="en-IN" dirty="0" smtClean="0"/>
              <a:t/>
            </a:r>
            <a:br>
              <a:rPr lang="en-IN" dirty="0" smtClean="0"/>
            </a:b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17</a:t>
            </a:fld>
            <a:endParaRPr lang="en-IN"/>
          </a:p>
        </p:txBody>
      </p:sp>
    </p:spTree>
    <p:extLst>
      <p:ext uri="{BB962C8B-B14F-4D97-AF65-F5344CB8AC3E}">
        <p14:creationId xmlns:p14="http://schemas.microsoft.com/office/powerpoint/2010/main" val="74385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Notice how adding another line, representing a 25% pay gap, and highlighting the jobs where the pay gap between men and women is largest, emphasizes different aspects of the story:</a:t>
            </a:r>
          </a:p>
          <a:p>
            <a:r>
              <a:rPr lang="en-IN" dirty="0" smtClean="0"/>
              <a:t/>
            </a:r>
            <a:br>
              <a:rPr lang="en-IN" dirty="0" smtClean="0"/>
            </a:b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18</a:t>
            </a:fld>
            <a:endParaRPr lang="en-IN"/>
          </a:p>
        </p:txBody>
      </p:sp>
    </p:spTree>
    <p:extLst>
      <p:ext uri="{BB962C8B-B14F-4D97-AF65-F5344CB8AC3E}">
        <p14:creationId xmlns:p14="http://schemas.microsoft.com/office/powerpoint/2010/main" val="540778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Above all, aim for clarity and simplicity in your chart design. Clarity should trump simplicity. As Albert Einstein </a:t>
            </a:r>
            <a:r>
              <a:rPr lang="en-IN" sz="1200" b="0" i="0" u="none" strike="noStrike" kern="1200" dirty="0" smtClean="0">
                <a:solidFill>
                  <a:schemeClr val="tx1"/>
                </a:solidFill>
                <a:effectLst/>
                <a:latin typeface="+mn-lt"/>
                <a:ea typeface="+mn-ea"/>
                <a:cs typeface="+mn-cs"/>
                <a:hlinkClick r:id="rId3"/>
              </a:rPr>
              <a:t>is reputed to have said</a:t>
            </a:r>
            <a:r>
              <a:rPr lang="en-IN" sz="1200" b="0" i="0" kern="1200" dirty="0" smtClean="0">
                <a:solidFill>
                  <a:schemeClr val="tx1"/>
                </a:solidFill>
                <a:effectLst/>
                <a:latin typeface="+mn-lt"/>
                <a:ea typeface="+mn-ea"/>
                <a:cs typeface="+mn-cs"/>
              </a:rPr>
              <a:t>: “Everything should be made as simple as possible, but not simpler.”</a:t>
            </a: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26</a:t>
            </a:fld>
            <a:endParaRPr lang="en-IN"/>
          </a:p>
        </p:txBody>
      </p:sp>
    </p:spTree>
    <p:extLst>
      <p:ext uri="{BB962C8B-B14F-4D97-AF65-F5344CB8AC3E}">
        <p14:creationId xmlns:p14="http://schemas.microsoft.com/office/powerpoint/2010/main" val="369650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best example I know of this uses sound rather than visual cues, so strictly speaking it is “</a:t>
            </a:r>
            <a:r>
              <a:rPr lang="en-IN" sz="1200" b="0" i="0" kern="1200" dirty="0" err="1" smtClean="0">
                <a:solidFill>
                  <a:schemeClr val="tx1"/>
                </a:solidFill>
                <a:effectLst/>
                <a:latin typeface="+mn-lt"/>
                <a:ea typeface="+mn-ea"/>
                <a:cs typeface="+mn-cs"/>
              </a:rPr>
              <a:t>sonification</a:t>
            </a:r>
            <a:r>
              <a:rPr lang="en-IN" sz="1200" b="0" i="0" kern="1200" dirty="0" smtClean="0">
                <a:solidFill>
                  <a:schemeClr val="tx1"/>
                </a:solidFill>
                <a:effectLst/>
                <a:latin typeface="+mn-lt"/>
                <a:ea typeface="+mn-ea"/>
                <a:cs typeface="+mn-cs"/>
              </a:rPr>
              <a:t>” rather than visualization. In 2010, </a:t>
            </a:r>
            <a:r>
              <a:rPr lang="en-IN" sz="1200" b="0" i="0" u="none" strike="noStrike" kern="1200" dirty="0" smtClean="0">
                <a:solidFill>
                  <a:schemeClr val="tx1"/>
                </a:solidFill>
                <a:effectLst/>
                <a:latin typeface="+mn-lt"/>
                <a:ea typeface="+mn-ea"/>
                <a:cs typeface="+mn-cs"/>
                <a:hlinkClick r:id="rId3"/>
              </a:rPr>
              <a:t>this interactive</a:t>
            </a:r>
            <a:r>
              <a:rPr lang="en-IN" sz="1200" b="0" i="0" kern="1200" dirty="0" smtClean="0">
                <a:solidFill>
                  <a:schemeClr val="tx1"/>
                </a:solidFill>
                <a:effectLst/>
                <a:latin typeface="+mn-lt"/>
                <a:ea typeface="+mn-ea"/>
                <a:cs typeface="+mn-cs"/>
              </a:rPr>
              <a:t> from </a:t>
            </a:r>
            <a:r>
              <a:rPr lang="en-IN" sz="1200" b="0" i="1" kern="1200" dirty="0" smtClean="0">
                <a:solidFill>
                  <a:schemeClr val="tx1"/>
                </a:solidFill>
                <a:effectLst/>
                <a:latin typeface="+mn-lt"/>
                <a:ea typeface="+mn-ea"/>
                <a:cs typeface="+mn-cs"/>
              </a:rPr>
              <a:t>The New York Times</a:t>
            </a:r>
            <a:r>
              <a:rPr lang="en-IN" sz="1200" b="0" i="0" kern="1200" dirty="0" smtClean="0">
                <a:solidFill>
                  <a:schemeClr val="tx1"/>
                </a:solidFill>
                <a:effectLst/>
                <a:latin typeface="+mn-lt"/>
                <a:ea typeface="+mn-ea"/>
                <a:cs typeface="+mn-cs"/>
              </a:rPr>
              <a:t> explored the narrow margins separating </a:t>
            </a:r>
            <a:r>
              <a:rPr lang="en-IN" sz="1200" b="0" i="0" kern="1200" dirty="0" err="1" smtClean="0">
                <a:solidFill>
                  <a:schemeClr val="tx1"/>
                </a:solidFill>
                <a:effectLst/>
                <a:latin typeface="+mn-lt"/>
                <a:ea typeface="+mn-ea"/>
                <a:cs typeface="+mn-cs"/>
              </a:rPr>
              <a:t>medalists</a:t>
            </a:r>
            <a:r>
              <a:rPr lang="en-IN" sz="1200" b="0" i="0" kern="1200" dirty="0" smtClean="0">
                <a:solidFill>
                  <a:schemeClr val="tx1"/>
                </a:solidFill>
                <a:effectLst/>
                <a:latin typeface="+mn-lt"/>
                <a:ea typeface="+mn-ea"/>
                <a:cs typeface="+mn-cs"/>
              </a:rPr>
              <a:t> from also-rans in many events at the Vancouver Winter Olympics. It visualized the results in a conventional way, but also included sound files encoding the race timings with musical notes.</a:t>
            </a:r>
          </a:p>
          <a:p>
            <a:r>
              <a:rPr lang="en-IN" dirty="0" smtClean="0"/>
              <a:t/>
            </a:r>
            <a:br>
              <a:rPr lang="en-IN" dirty="0" smtClean="0"/>
            </a:br>
            <a:endParaRPr lang="en-IN" dirty="0" smtClean="0"/>
          </a:p>
          <a:p>
            <a:r>
              <a:rPr lang="en-IN" sz="1200" b="0" i="0" kern="1200" dirty="0" smtClean="0">
                <a:solidFill>
                  <a:schemeClr val="tx1"/>
                </a:solidFill>
                <a:effectLst/>
                <a:latin typeface="+mn-lt"/>
                <a:ea typeface="+mn-ea"/>
                <a:cs typeface="+mn-cs"/>
              </a:rPr>
              <a:t>Our brains process music in time, but perceive charts in space. That’s why the auditory component of this interactive was the key to its success.</a:t>
            </a:r>
          </a:p>
          <a:p>
            <a:r>
              <a:rPr lang="en-IN" dirty="0" smtClean="0"/>
              <a:t/>
            </a:r>
            <a:br>
              <a:rPr lang="en-IN" dirty="0" smtClean="0"/>
            </a:b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28</a:t>
            </a:fld>
            <a:endParaRPr lang="en-IN"/>
          </a:p>
        </p:txBody>
      </p:sp>
    </p:spTree>
    <p:extLst>
      <p:ext uri="{BB962C8B-B14F-4D97-AF65-F5344CB8AC3E}">
        <p14:creationId xmlns:p14="http://schemas.microsoft.com/office/powerpoint/2010/main" val="209902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F6FE439-C49D-4EC1-BB5F-F12E4768289D}" type="datetime1">
              <a:rPr lang="en-US">
                <a:solidFill>
                  <a:prstClr val="black"/>
                </a:solidFill>
              </a:rPr>
              <a:pPr/>
              <a:t>9/2/2022</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942641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774D2745-A1BB-4740-B2A6-77A91BD6B24F}" type="datetime1">
              <a:rPr lang="en-US">
                <a:solidFill>
                  <a:prstClr val="black"/>
                </a:solidFill>
              </a:rPr>
              <a:pPr/>
              <a:t>9/2/2022</a:t>
            </a:fld>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78304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6D82B56-AE6E-4339-A450-F4754EE48308}" type="datetime1">
              <a:rPr lang="en-US">
                <a:solidFill>
                  <a:prstClr val="black"/>
                </a:solidFill>
              </a:rPr>
              <a:pPr/>
              <a:t>9/2/2022</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63579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DE04EE8-9791-44D9-8C72-CADA01B0B9BA}" type="datetime1">
              <a:rPr lang="en-US">
                <a:solidFill>
                  <a:prstClr val="black"/>
                </a:solidFill>
              </a:rPr>
              <a:pPr/>
              <a:t>9/2/2022</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08065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52754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04195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solidFill>
                  <a:prstClr val="black"/>
                </a:solidFill>
              </a:rPr>
              <a:t>Copyright © 2009 Addison-Wesley. All rights reserved.</a:t>
            </a:r>
          </a:p>
        </p:txBody>
      </p:sp>
      <p:sp>
        <p:nvSpPr>
          <p:cNvPr id="5" name="Rectangle 5"/>
          <p:cNvSpPr>
            <a:spLocks noGrp="1" noChangeArrowheads="1"/>
          </p:cNvSpPr>
          <p:nvPr>
            <p:ph type="sldNum" sz="quarter" idx="11"/>
          </p:nvPr>
        </p:nvSpPr>
        <p:spPr/>
        <p:txBody>
          <a:bodyPr/>
          <a:lstStyle>
            <a:lvl1pPr>
              <a:defRPr/>
            </a:lvl1pPr>
          </a:lstStyle>
          <a:p>
            <a:pPr>
              <a:defRPr/>
            </a:pPr>
            <a:r>
              <a:rPr lang="en-US" altLang="en-US">
                <a:solidFill>
                  <a:prstClr val="black"/>
                </a:solidFill>
              </a:rPr>
              <a:t>1-</a:t>
            </a:r>
            <a:fld id="{2720CEF3-E9D1-4755-A08F-1B10BC3280D2}" type="slidenum">
              <a:rPr lang="en-US" altLang="en-US">
                <a:solidFill>
                  <a:prstClr val="black"/>
                </a:solidFill>
              </a:rPr>
              <a:pPr>
                <a:defRPr/>
              </a:pPr>
              <a:t>‹#›</a:t>
            </a:fld>
            <a:endParaRPr lang="en-US" altLang="en-US">
              <a:solidFill>
                <a:prstClr val="black"/>
              </a:solidFill>
            </a:endParaRPr>
          </a:p>
        </p:txBody>
      </p:sp>
    </p:spTree>
    <p:extLst>
      <p:ext uri="{BB962C8B-B14F-4D97-AF65-F5344CB8AC3E}">
        <p14:creationId xmlns:p14="http://schemas.microsoft.com/office/powerpoint/2010/main" val="1426705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685800" y="2130425"/>
            <a:ext cx="7772400" cy="1470025"/>
          </a:xfrm>
          <a:prstGeom prst="rect">
            <a:avLst/>
          </a:prstGeom>
        </p:spPr>
        <p:txBody>
          <a:bodyPr/>
          <a:lstStyle>
            <a:lvl1pPr>
              <a:defRPr/>
            </a:lvl1pPr>
          </a:lstStyle>
          <a:p>
            <a:r>
              <a:rPr lang="en-US"/>
              <a:t>Click to edit Master title style</a:t>
            </a:r>
          </a:p>
        </p:txBody>
      </p:sp>
      <p:sp>
        <p:nvSpPr>
          <p:cNvPr id="315398" name="Rectangle 6"/>
          <p:cNvSpPr>
            <a:spLocks noGrp="1" noChangeArrowheads="1"/>
          </p:cNvSpPr>
          <p:nvPr>
            <p:ph type="subTitle" idx="1"/>
          </p:nvPr>
        </p:nvSpPr>
        <p:spPr>
          <a:xfrm>
            <a:off x="685800" y="3886200"/>
            <a:ext cx="7086600" cy="1752600"/>
          </a:xfrm>
          <a:prstGeom prst="rect">
            <a:avLst/>
          </a:prstGeom>
        </p:spPr>
        <p:txBody>
          <a:bodyPr/>
          <a:lstStyle>
            <a:lvl1pPr marL="0" indent="0">
              <a:buFont typeface="Symbol" charset="2"/>
              <a:buNone/>
              <a:defRPr/>
            </a:lvl1pPr>
          </a:lstStyle>
          <a:p>
            <a:r>
              <a:rPr lang="en-US"/>
              <a:t>Click to edit Master subtitle style</a:t>
            </a:r>
          </a:p>
        </p:txBody>
      </p:sp>
    </p:spTree>
    <p:extLst>
      <p:ext uri="{BB962C8B-B14F-4D97-AF65-F5344CB8AC3E}">
        <p14:creationId xmlns:p14="http://schemas.microsoft.com/office/powerpoint/2010/main" val="41362155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a:prstGeom prst="rect">
            <a:avLst/>
          </a:prstGeom>
        </p:spPr>
        <p:txBody>
          <a:bodyPr/>
          <a:lstStyle/>
          <a:p>
            <a:fld id="{F74E0460-F78B-4751-ACD5-CB1FA823892D}" type="datetime1">
              <a:rPr lang="en-US">
                <a:solidFill>
                  <a:prstClr val="black"/>
                </a:solidFill>
              </a:rPr>
              <a:pPr/>
              <a:t>9/2/2022</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
        <p:nvSpPr>
          <p:cNvPr id="7" name="Text Placeholder 2"/>
          <p:cNvSpPr>
            <a:spLocks noGrp="1"/>
          </p:cNvSpPr>
          <p:nvPr>
            <p:ph idx="1"/>
          </p:nvPr>
        </p:nvSpPr>
        <p:spPr>
          <a:xfrm>
            <a:off x="728983" y="1324629"/>
            <a:ext cx="8229600" cy="4525963"/>
          </a:xfrm>
          <a:prstGeom prst="rect">
            <a:avLst/>
          </a:prstGeom>
        </p:spPr>
        <p:txBody>
          <a:bodyPr vert="horz" lIns="91440" tIns="45720" rIns="91440" bIns="45720" rtlCol="0">
            <a:normAutofit/>
          </a:bodyPr>
          <a:lstStyle>
            <a:lvl1pPr marL="285750" indent="-285750">
              <a:buFont typeface="Arial" panose="020B0604020202020204" pitchFamily="34" charset="0"/>
              <a:buChar char="•"/>
              <a:defRPr sz="2800">
                <a:latin typeface="Times New Roman" panose="02020603050405020304" pitchFamily="18" charset="0"/>
                <a:cs typeface="Times New Roman" panose="02020603050405020304" pitchFamily="18" charset="0"/>
              </a:defRPr>
            </a:lvl1pPr>
            <a:lvl2pPr marL="742950" indent="-285750">
              <a:buFont typeface="Courier New" panose="02070309020205020404" pitchFamily="49" charset="0"/>
              <a:buChar char="o"/>
              <a:defRPr sz="2400">
                <a:latin typeface="Times New Roman" panose="02020603050405020304" pitchFamily="18" charset="0"/>
                <a:cs typeface="Times New Roman" panose="02020603050405020304" pitchFamily="18" charset="0"/>
              </a:defRPr>
            </a:lvl2pPr>
            <a:lvl3pPr marL="1200150" indent="-137160">
              <a:buFont typeface="Calibri" panose="020F0502020204030204" pitchFamily="34" charset="0"/>
              <a:buChar char="−"/>
              <a:defRPr sz="20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8043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a:prstGeom prst="rect">
            <a:avLst/>
          </a:prstGeom>
        </p:spPr>
        <p:txBody>
          <a:bodyPr/>
          <a:lstStyle/>
          <a:p>
            <a:fld id="{57CA7694-521A-450C-9D96-31F4F6DC37F1}" type="datetime1">
              <a:rPr lang="en-US">
                <a:solidFill>
                  <a:prstClr val="black"/>
                </a:solidFill>
              </a:rPr>
              <a:pPr/>
              <a:t>9/2/2022</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
        <p:nvSpPr>
          <p:cNvPr id="7" name="Title 1"/>
          <p:cNvSpPr>
            <a:spLocks noGrp="1"/>
          </p:cNvSpPr>
          <p:nvPr>
            <p:ph type="title"/>
          </p:nvPr>
        </p:nvSpPr>
        <p:spPr>
          <a:xfrm>
            <a:off x="817323" y="214817"/>
            <a:ext cx="7402883" cy="874951"/>
          </a:xfrm>
          <a:prstGeom prst="rect">
            <a:avLst/>
          </a:prstGeom>
        </p:spPr>
        <p:txBody>
          <a:bodyPr/>
          <a:lstStyle>
            <a:lvl1pPr algn="ctr">
              <a:defRPr sz="3600">
                <a:solidFill>
                  <a:srgbClr val="930B0B"/>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9" name="Text Placeholder 2"/>
          <p:cNvSpPr>
            <a:spLocks noGrp="1"/>
          </p:cNvSpPr>
          <p:nvPr>
            <p:ph idx="1"/>
          </p:nvPr>
        </p:nvSpPr>
        <p:spPr>
          <a:xfrm>
            <a:off x="700004" y="1324629"/>
            <a:ext cx="8229600" cy="4525963"/>
          </a:xfrm>
          <a:prstGeom prst="rect">
            <a:avLst/>
          </a:prstGeom>
        </p:spPr>
        <p:txBody>
          <a:bodyPr vert="horz" lIns="91440" tIns="45720" rIns="91440" bIns="45720" rtlCol="0">
            <a:normAutofit/>
          </a:bodyPr>
          <a:lstStyle>
            <a:lvl1pPr marL="285750" indent="-285750">
              <a:buFont typeface="Arial" panose="020B0604020202020204" pitchFamily="34" charset="0"/>
              <a:buChar char="•"/>
              <a:defRPr sz="2800">
                <a:latin typeface="Times New Roman" panose="02020603050405020304" pitchFamily="18" charset="0"/>
                <a:cs typeface="Times New Roman" panose="02020603050405020304" pitchFamily="18" charset="0"/>
              </a:defRPr>
            </a:lvl1pPr>
            <a:lvl2pPr marL="742950" indent="-285750">
              <a:buFont typeface="Courier New" panose="02070309020205020404" pitchFamily="49" charset="0"/>
              <a:buChar char="o"/>
              <a:defRPr sz="2400">
                <a:latin typeface="Times New Roman" panose="02020603050405020304" pitchFamily="18" charset="0"/>
                <a:cs typeface="Times New Roman" panose="02020603050405020304" pitchFamily="18" charset="0"/>
              </a:defRPr>
            </a:lvl2pPr>
            <a:lvl3pPr marL="1200150" indent="-137160">
              <a:buFont typeface="Calibri" panose="020F0502020204030204" pitchFamily="34" charset="0"/>
              <a:buChar char="−"/>
              <a:defRPr sz="20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3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87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7323" y="214817"/>
            <a:ext cx="7402883" cy="874951"/>
          </a:xfrm>
          <a:prstGeom prst="rect">
            <a:avLst/>
          </a:prstGeom>
        </p:spPr>
        <p:txBody>
          <a:bodyPr/>
          <a:lstStyle>
            <a:lvl1pPr algn="ctr">
              <a:defRPr sz="3600">
                <a:solidFill>
                  <a:srgbClr val="930B0B"/>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655370" y="1189973"/>
            <a:ext cx="8248389" cy="4899308"/>
          </a:xfrm>
          <a:prstGeom prst="rect">
            <a:avLst/>
          </a:prstGeom>
        </p:spPr>
        <p:txBody>
          <a:bodyPr/>
          <a:lstStyle>
            <a:lvl1pPr>
              <a:defRPr>
                <a:latin typeface="Times New Roman" panose="02020603050405020304" pitchFamily="18" charset="0"/>
                <a:cs typeface="Times New Roman" panose="02020603050405020304" pitchFamily="18" charset="0"/>
              </a:defRPr>
            </a:lvl1pPr>
            <a:lvl2pPr marL="685800" indent="-228600">
              <a:buClr>
                <a:schemeClr val="accent2">
                  <a:lumMod val="75000"/>
                </a:schemeClr>
              </a:buClr>
              <a:buSzPct val="7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marL="1143000" indent="-228600">
              <a:buClr>
                <a:srgbClr val="8D4427"/>
              </a:buClr>
              <a:buSzPct val="70000"/>
              <a:buFont typeface="Times New Roman" panose="02020603050405020304" pitchFamily="18" charset="0"/>
              <a:buChar cha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591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81575" y="1606006"/>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03704"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03013"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803013"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AC268793-EB06-4C2E-A344-050FACD6263B}" type="datetime1">
              <a:rPr lang="en-US">
                <a:solidFill>
                  <a:prstClr val="black"/>
                </a:solidFill>
              </a:rPr>
              <a:pPr/>
              <a:t>9/2/2022</a:t>
            </a:fld>
            <a:endParaRPr lang="en-US">
              <a:solidFill>
                <a:prstClr val="black"/>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180750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2FF30AE1-1730-442F-9262-909CF92DC89A}" type="datetime1">
              <a:rPr lang="en-US">
                <a:solidFill>
                  <a:prstClr val="black"/>
                </a:solidFill>
              </a:rPr>
              <a:pPr/>
              <a:t>9/2/2022</a:t>
            </a:fld>
            <a:endParaRPr lang="en-US">
              <a:solidFill>
                <a:prstClr val="black"/>
              </a:solidFill>
            </a:endParaRPr>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257896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ED5625C-EF98-48BD-8FC8-5BF7C67FC7BA}" type="datetime1">
              <a:rPr lang="en-US">
                <a:solidFill>
                  <a:prstClr val="black"/>
                </a:solidFill>
              </a:rPr>
              <a:pPr/>
              <a:t>9/2/2022</a:t>
            </a:fld>
            <a:endParaRPr lang="en-US">
              <a:solidFill>
                <a:prstClr val="black"/>
              </a:solidFill>
            </a:endParaRPr>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827433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22647B38-CBE4-43F0-83C7-2BFE19C03D99}" type="datetime1">
              <a:rPr lang="en-US">
                <a:solidFill>
                  <a:prstClr val="black"/>
                </a:solidFill>
              </a:rPr>
              <a:pPr/>
              <a:t>9/2/2022</a:t>
            </a:fld>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16122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1"/>
          <p:cNvSpPr txBox="1">
            <a:spLocks/>
          </p:cNvSpPr>
          <p:nvPr userDrawn="1"/>
        </p:nvSpPr>
        <p:spPr>
          <a:xfrm>
            <a:off x="1148443" y="294320"/>
            <a:ext cx="6847115" cy="737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prstClr val="black"/>
              </a:solidFill>
            </a:endParaRPr>
          </a:p>
        </p:txBody>
      </p:sp>
      <p:sp>
        <p:nvSpPr>
          <p:cNvPr id="11" name="Date Placeholder 6"/>
          <p:cNvSpPr txBox="1">
            <a:spLocks/>
          </p:cNvSpPr>
          <p:nvPr userDrawn="1"/>
        </p:nvSpPr>
        <p:spPr>
          <a:xfrm>
            <a:off x="324390" y="6373654"/>
            <a:ext cx="145596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4A7E44F-68F0-4AA3-A5C8-607811B8945D}" type="datetime1">
              <a:rPr lang="en-US" sz="1400" b="1" smtClean="0">
                <a:ln w="0"/>
                <a:solidFill>
                  <a:prstClr val="white"/>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rPr>
              <a:pPr algn="ctr"/>
              <a:t>9/2/2022</a:t>
            </a:fld>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13" name="Slide Number Placeholder 8"/>
          <p:cNvSpPr txBox="1">
            <a:spLocks/>
          </p:cNvSpPr>
          <p:nvPr userDrawn="1"/>
        </p:nvSpPr>
        <p:spPr>
          <a:xfrm>
            <a:off x="8240198" y="6347051"/>
            <a:ext cx="60143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A8E0CFD-BB30-4A9F-B723-AE1386555E15}" type="slidenum">
              <a:rPr lang="en-US" sz="1400" b="1" smtClean="0">
                <a:solidFill>
                  <a:prstClr val="white"/>
                </a:solidFill>
                <a:latin typeface="Times New Roman" panose="02020603050405020304" pitchFamily="18" charset="0"/>
                <a:cs typeface="Times New Roman" panose="02020603050405020304" pitchFamily="18" charset="0"/>
              </a:rPr>
              <a:pPr algn="ctr"/>
              <a:t>‹#›</a:t>
            </a:fld>
            <a:endParaRPr lang="en-US" sz="1400" b="1" dirty="0">
              <a:solidFill>
                <a:prstClr val="white"/>
              </a:solidFill>
              <a:latin typeface="Times New Roman" panose="02020603050405020304" pitchFamily="18" charset="0"/>
              <a:cs typeface="Times New Roman" panose="02020603050405020304" pitchFamily="18" charset="0"/>
            </a:endParaRPr>
          </a:p>
        </p:txBody>
      </p:sp>
      <p:cxnSp>
        <p:nvCxnSpPr>
          <p:cNvPr id="26" name="Straight Connector 25"/>
          <p:cNvCxnSpPr/>
          <p:nvPr userDrawn="1"/>
        </p:nvCxnSpPr>
        <p:spPr>
          <a:xfrm>
            <a:off x="173929" y="524443"/>
            <a:ext cx="15020" cy="58738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958782" y="135448"/>
            <a:ext cx="14374" cy="610095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9274" y="135448"/>
            <a:ext cx="853669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userDrawn="1"/>
        </p:nvCxnSpPr>
        <p:spPr>
          <a:xfrm>
            <a:off x="188949" y="6398315"/>
            <a:ext cx="240325" cy="292996"/>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Curved Connector 32"/>
          <p:cNvCxnSpPr/>
          <p:nvPr userDrawn="1"/>
        </p:nvCxnSpPr>
        <p:spPr>
          <a:xfrm rot="5400000">
            <a:off x="8611851" y="6330006"/>
            <a:ext cx="454905" cy="267707"/>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 xmlns:a16="http://schemas.microsoft.com/office/drawing/2014/main" id="{8026AED6-E793-48A3-96AF-36A0D1FE2D70}"/>
              </a:ext>
            </a:extLst>
          </p:cNvPr>
          <p:cNvPicPr>
            <a:picLocks noChangeAspect="1"/>
          </p:cNvPicPr>
          <p:nvPr userDrawn="1"/>
        </p:nvPicPr>
        <p:blipFill>
          <a:blip r:embed="rId18"/>
          <a:stretch>
            <a:fillRect/>
          </a:stretch>
        </p:blipFill>
        <p:spPr>
          <a:xfrm>
            <a:off x="454" y="135448"/>
            <a:ext cx="425219" cy="6722552"/>
          </a:xfrm>
          <a:prstGeom prst="rect">
            <a:avLst/>
          </a:prstGeom>
        </p:spPr>
      </p:pic>
      <p:pic>
        <p:nvPicPr>
          <p:cNvPr id="16" name="Picture 15">
            <a:extLst>
              <a:ext uri="{FF2B5EF4-FFF2-40B4-BE49-F238E27FC236}">
                <a16:creationId xmlns="" xmlns:a16="http://schemas.microsoft.com/office/drawing/2014/main" id="{98F5ADD7-F579-4B31-B088-24730AEA76C9}"/>
              </a:ext>
            </a:extLst>
          </p:cNvPr>
          <p:cNvPicPr>
            <a:picLocks noChangeAspect="1"/>
          </p:cNvPicPr>
          <p:nvPr userDrawn="1"/>
        </p:nvPicPr>
        <p:blipFill>
          <a:blip r:embed="rId19"/>
          <a:stretch>
            <a:fillRect/>
          </a:stretch>
        </p:blipFill>
        <p:spPr>
          <a:xfrm>
            <a:off x="429588" y="135448"/>
            <a:ext cx="153343" cy="5305232"/>
          </a:xfrm>
          <a:prstGeom prst="rect">
            <a:avLst/>
          </a:prstGeom>
        </p:spPr>
      </p:pic>
      <p:pic>
        <p:nvPicPr>
          <p:cNvPr id="17" name="Picture 16" descr="A close up of a sign&#10;&#10;Description automatically generated">
            <a:extLst>
              <a:ext uri="{FF2B5EF4-FFF2-40B4-BE49-F238E27FC236}">
                <a16:creationId xmlns="" xmlns:a16="http://schemas.microsoft.com/office/drawing/2014/main" id="{C8EA3854-8902-4417-899A-DE9CBF528C1A}"/>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8321645" y="6043825"/>
            <a:ext cx="651512" cy="647487"/>
          </a:xfrm>
          <a:prstGeom prst="rect">
            <a:avLst/>
          </a:prstGeom>
        </p:spPr>
      </p:pic>
      <p:pic>
        <p:nvPicPr>
          <p:cNvPr id="18" name="Picture 17" descr="A picture containing drawing&#10;&#10;Description automatically generated">
            <a:extLst>
              <a:ext uri="{FF2B5EF4-FFF2-40B4-BE49-F238E27FC236}">
                <a16:creationId xmlns="" xmlns:a16="http://schemas.microsoft.com/office/drawing/2014/main" id="{DA3B82F8-7F36-4AE6-A785-76BCA479C67E}"/>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454" y="6214968"/>
            <a:ext cx="1991676" cy="663892"/>
          </a:xfrm>
          <a:prstGeom prst="rect">
            <a:avLst/>
          </a:prstGeom>
        </p:spPr>
      </p:pic>
      <p:pic>
        <p:nvPicPr>
          <p:cNvPr id="22" name="Picture 21">
            <a:extLst>
              <a:ext uri="{FF2B5EF4-FFF2-40B4-BE49-F238E27FC236}">
                <a16:creationId xmlns="" xmlns:a16="http://schemas.microsoft.com/office/drawing/2014/main" id="{1547C2F5-D0C4-4329-8DC2-48B66EE4F515}"/>
              </a:ext>
            </a:extLst>
          </p:cNvPr>
          <p:cNvPicPr>
            <a:picLocks noChangeAspect="1"/>
          </p:cNvPicPr>
          <p:nvPr userDrawn="1"/>
        </p:nvPicPr>
        <p:blipFill>
          <a:blip r:embed="rId18"/>
          <a:stretch>
            <a:fillRect/>
          </a:stretch>
        </p:blipFill>
        <p:spPr>
          <a:xfrm rot="5400000">
            <a:off x="4987623" y="3550281"/>
            <a:ext cx="385984" cy="6282060"/>
          </a:xfrm>
          <a:prstGeom prst="rect">
            <a:avLst/>
          </a:prstGeom>
        </p:spPr>
      </p:pic>
      <p:pic>
        <p:nvPicPr>
          <p:cNvPr id="23" name="Picture 22">
            <a:extLst>
              <a:ext uri="{FF2B5EF4-FFF2-40B4-BE49-F238E27FC236}">
                <a16:creationId xmlns="" xmlns:a16="http://schemas.microsoft.com/office/drawing/2014/main" id="{B15A553C-6E56-4E14-9B40-3D70033DB61F}"/>
              </a:ext>
            </a:extLst>
          </p:cNvPr>
          <p:cNvPicPr>
            <a:picLocks noChangeAspect="1"/>
          </p:cNvPicPr>
          <p:nvPr userDrawn="1"/>
        </p:nvPicPr>
        <p:blipFill>
          <a:blip r:embed="rId19"/>
          <a:stretch>
            <a:fillRect/>
          </a:stretch>
        </p:blipFill>
        <p:spPr>
          <a:xfrm rot="5400000">
            <a:off x="5093663" y="3283949"/>
            <a:ext cx="173904" cy="6282059"/>
          </a:xfrm>
          <a:prstGeom prst="rect">
            <a:avLst/>
          </a:prstGeom>
        </p:spPr>
      </p:pic>
    </p:spTree>
    <p:extLst>
      <p:ext uri="{BB962C8B-B14F-4D97-AF65-F5344CB8AC3E}">
        <p14:creationId xmlns:p14="http://schemas.microsoft.com/office/powerpoint/2010/main" val="15701487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online.wsj.com/news/articles/SB10001424052748703338004575230041742556522"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www.nytimes.com/interactive/2013/12/04/nyregion/how-crime-declined-in-new-york-city-and-the-u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www.nytimes.com/interactive/2014/07/25/upshot/100000003019150.embedded.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www.bls.gov/cps/cpsaat39.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www.bls.gov/cps/cpsaat39.ht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www.bls.gov/cps/cpsaat39.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kl2g40GoRxg"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blog.fastfedora.com/2011/01/2011-state-of-the-union-visualizations.html"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magazine.good.is/infographics/infographic-the-20-most-charitable-countries-in-the-world#open"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cloud.originlab.com/www/resources/graph_gallery/images_galleries/Mt.St.Helens_before_and_after_eruption.png"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projects.washingtonpost.com/top-secret-america/network/#/overall/most-activit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www.nytimes.com/interactive/2010/02/26/sports/olympics/20100226-olysymphony.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ommons.wikimedia.org/wiki/Category:Colorwheels#mediaviewer/File:Byrcolorwheel.png"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visualopolis.com/en/component/content/article/55-featured-small/117-how-we-work-at-epoca.html"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www.nytimes.com/interactive/2009/07/31/business/20080801-metrics-graphic.html"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exoplanets.newscientistapps.com/index.html"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chicagosmilliondollarblocks.com/"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chicagosmilliondollarblocks.com/"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www.nytimes.com/interactive/2012/02/13/us/politics/2013-budget-proposal-graphic.html"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www.nytimes.com/interactive/2016/08/08/sports/olympics/history-olympic-dominance-charts.html"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www.nytimes.com/interactive/2012/10/15/us/politics/swing-history.html"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colorbrewer2.or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colorizer.or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2094" y="1628800"/>
            <a:ext cx="7772400" cy="1470025"/>
          </a:xfrm>
        </p:spPr>
        <p:txBody>
          <a:bodyPr>
            <a:normAutofit/>
          </a:bodyPr>
          <a:lstStyle/>
          <a:p>
            <a:pPr algn="ctr"/>
            <a:r>
              <a:rPr lang="en-IN" sz="5400" dirty="0" smtClean="0">
                <a:solidFill>
                  <a:srgbClr val="C00000"/>
                </a:solidFill>
                <a:latin typeface="Marcellus" panose="020E0602050203020307" pitchFamily="34" charset="0"/>
              </a:rPr>
              <a:t>Data </a:t>
            </a:r>
            <a:r>
              <a:rPr lang="en-IN" sz="5400" dirty="0">
                <a:solidFill>
                  <a:srgbClr val="C00000"/>
                </a:solidFill>
                <a:latin typeface="Marcellus" panose="020E0602050203020307" pitchFamily="34" charset="0"/>
              </a:rPr>
              <a:t>Visualization</a:t>
            </a:r>
          </a:p>
        </p:txBody>
      </p:sp>
      <p:sp>
        <p:nvSpPr>
          <p:cNvPr id="3" name="Subtitle 2"/>
          <p:cNvSpPr>
            <a:spLocks noGrp="1"/>
          </p:cNvSpPr>
          <p:nvPr>
            <p:ph type="subTitle" idx="1"/>
          </p:nvPr>
        </p:nvSpPr>
        <p:spPr>
          <a:xfrm>
            <a:off x="1043608" y="4465508"/>
            <a:ext cx="7734334" cy="1752600"/>
          </a:xfrm>
        </p:spPr>
        <p:txBody>
          <a:bodyPr>
            <a:noAutofit/>
          </a:bodyPr>
          <a:lstStyle/>
          <a:p>
            <a:pPr algn="ctr"/>
            <a:r>
              <a:rPr lang="en-IN" sz="2000" dirty="0" smtClean="0">
                <a:solidFill>
                  <a:schemeClr val="tx1">
                    <a:lumMod val="85000"/>
                    <a:lumOff val="15000"/>
                  </a:schemeClr>
                </a:solidFill>
                <a:latin typeface="Marcellus" panose="020E0602050203020307" pitchFamily="34" charset="0"/>
              </a:rPr>
              <a:t>Assistant </a:t>
            </a:r>
            <a:r>
              <a:rPr lang="en-IN" sz="2000" dirty="0">
                <a:solidFill>
                  <a:schemeClr val="tx1">
                    <a:lumMod val="85000"/>
                    <a:lumOff val="15000"/>
                  </a:schemeClr>
                </a:solidFill>
                <a:latin typeface="Marcellus" panose="020E0602050203020307" pitchFamily="34" charset="0"/>
              </a:rPr>
              <a:t>Professor</a:t>
            </a:r>
          </a:p>
          <a:p>
            <a:pPr algn="ctr"/>
            <a:r>
              <a:rPr lang="en-IN" sz="2000" dirty="0">
                <a:solidFill>
                  <a:schemeClr val="tx1">
                    <a:lumMod val="85000"/>
                    <a:lumOff val="15000"/>
                  </a:schemeClr>
                </a:solidFill>
                <a:latin typeface="Marcellus" panose="020E0602050203020307" pitchFamily="34" charset="0"/>
              </a:rPr>
              <a:t>Department of </a:t>
            </a:r>
            <a:r>
              <a:rPr lang="en-IN" sz="2000" dirty="0" smtClean="0">
                <a:solidFill>
                  <a:schemeClr val="tx1">
                    <a:lumMod val="85000"/>
                    <a:lumOff val="15000"/>
                  </a:schemeClr>
                </a:solidFill>
                <a:latin typeface="Marcellus" panose="020E0602050203020307" pitchFamily="34" charset="0"/>
              </a:rPr>
              <a:t>Computer </a:t>
            </a:r>
            <a:r>
              <a:rPr lang="en-IN" sz="2000" dirty="0">
                <a:solidFill>
                  <a:schemeClr val="tx1">
                    <a:lumMod val="85000"/>
                    <a:lumOff val="15000"/>
                  </a:schemeClr>
                </a:solidFill>
                <a:latin typeface="Marcellus" panose="020E0602050203020307" pitchFamily="34" charset="0"/>
              </a:rPr>
              <a:t>Engineering </a:t>
            </a:r>
          </a:p>
          <a:p>
            <a:pPr algn="ctr"/>
            <a:r>
              <a:rPr lang="en-IN" sz="2000" dirty="0">
                <a:solidFill>
                  <a:schemeClr val="tx1">
                    <a:lumMod val="85000"/>
                    <a:lumOff val="15000"/>
                  </a:schemeClr>
                </a:solidFill>
                <a:latin typeface="Marcellus" panose="020E0602050203020307" pitchFamily="34" charset="0"/>
              </a:rPr>
              <a:t>K. J. Somaiya College of Engineering</a:t>
            </a:r>
          </a:p>
          <a:p>
            <a:pPr algn="ctr"/>
            <a:r>
              <a:rPr lang="en-IN" sz="2000" dirty="0" smtClean="0">
                <a:solidFill>
                  <a:schemeClr val="tx1">
                    <a:lumMod val="85000"/>
                    <a:lumOff val="15000"/>
                  </a:schemeClr>
                </a:solidFill>
                <a:latin typeface="Marcellus" panose="020E0602050203020307" pitchFamily="34" charset="0"/>
              </a:rPr>
              <a:t>Somaiya </a:t>
            </a:r>
            <a:r>
              <a:rPr lang="en-IN" sz="2000" dirty="0" err="1">
                <a:solidFill>
                  <a:schemeClr val="tx1">
                    <a:lumMod val="85000"/>
                    <a:lumOff val="15000"/>
                  </a:schemeClr>
                </a:solidFill>
                <a:latin typeface="Marcellus" panose="020E0602050203020307" pitchFamily="34" charset="0"/>
              </a:rPr>
              <a:t>Vidyavihar</a:t>
            </a:r>
            <a:r>
              <a:rPr lang="en-IN" sz="2000" dirty="0">
                <a:solidFill>
                  <a:schemeClr val="tx1">
                    <a:lumMod val="85000"/>
                    <a:lumOff val="15000"/>
                  </a:schemeClr>
                </a:solidFill>
                <a:latin typeface="Marcellus" panose="020E0602050203020307" pitchFamily="34" charset="0"/>
              </a:rPr>
              <a:t> University</a:t>
            </a:r>
          </a:p>
        </p:txBody>
      </p:sp>
      <p:pic>
        <p:nvPicPr>
          <p:cNvPr id="4" name="Picture 3">
            <a:extLst>
              <a:ext uri="{FF2B5EF4-FFF2-40B4-BE49-F238E27FC236}">
                <a16:creationId xmlns:a16="http://schemas.microsoft.com/office/drawing/2014/main" xmlns="" id="{8026AED6-E793-48A3-96AF-36A0D1FE2D70}"/>
              </a:ext>
            </a:extLst>
          </p:cNvPr>
          <p:cNvPicPr>
            <a:picLocks noChangeAspect="1"/>
          </p:cNvPicPr>
          <p:nvPr/>
        </p:nvPicPr>
        <p:blipFill>
          <a:blip r:embed="rId3"/>
          <a:stretch>
            <a:fillRect/>
          </a:stretch>
        </p:blipFill>
        <p:spPr>
          <a:xfrm>
            <a:off x="454" y="2220"/>
            <a:ext cx="425219" cy="6855781"/>
          </a:xfrm>
          <a:prstGeom prst="rect">
            <a:avLst/>
          </a:prstGeom>
        </p:spPr>
      </p:pic>
      <p:pic>
        <p:nvPicPr>
          <p:cNvPr id="5" name="Picture 4">
            <a:extLst>
              <a:ext uri="{FF2B5EF4-FFF2-40B4-BE49-F238E27FC236}">
                <a16:creationId xmlns:a16="http://schemas.microsoft.com/office/drawing/2014/main" xmlns="" id="{98F5ADD7-F579-4B31-B088-24730AEA76C9}"/>
              </a:ext>
            </a:extLst>
          </p:cNvPr>
          <p:cNvPicPr>
            <a:picLocks noChangeAspect="1"/>
          </p:cNvPicPr>
          <p:nvPr/>
        </p:nvPicPr>
        <p:blipFill>
          <a:blip r:embed="rId4"/>
          <a:stretch>
            <a:fillRect/>
          </a:stretch>
        </p:blipFill>
        <p:spPr>
          <a:xfrm>
            <a:off x="425673" y="0"/>
            <a:ext cx="157258" cy="544068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xmlns="" id="{DA3B82F8-7F36-4AE6-A785-76BCA479C6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930" y="2219"/>
            <a:ext cx="1991676" cy="663892"/>
          </a:xfrm>
          <a:prstGeom prst="rect">
            <a:avLst/>
          </a:prstGeom>
        </p:spPr>
      </p:pic>
      <p:sp>
        <p:nvSpPr>
          <p:cNvPr id="8" name="Footer Placeholder 7"/>
          <p:cNvSpPr>
            <a:spLocks noGrp="1"/>
          </p:cNvSpPr>
          <p:nvPr>
            <p:ph type="ftr" sz="quarter" idx="4294967295"/>
          </p:nvPr>
        </p:nvSpPr>
        <p:spPr>
          <a:xfrm>
            <a:off x="3028950" y="6356351"/>
            <a:ext cx="3086100" cy="365125"/>
          </a:xfrm>
          <a:prstGeom prst="rect">
            <a:avLst/>
          </a:prstGeom>
        </p:spPr>
        <p:txBody>
          <a:bodyPr/>
          <a:lstStyle/>
          <a:p>
            <a:r>
              <a:rPr lang="fi-FI" dirty="0" smtClean="0"/>
              <a:t>vaibhav.vasani@gmail.com</a:t>
            </a:r>
            <a:endParaRPr lang="en-US" dirty="0"/>
          </a:p>
        </p:txBody>
      </p:sp>
      <p:sp>
        <p:nvSpPr>
          <p:cNvPr id="9" name="Rectangle 8"/>
          <p:cNvSpPr/>
          <p:nvPr/>
        </p:nvSpPr>
        <p:spPr>
          <a:xfrm>
            <a:off x="1578768" y="3372901"/>
            <a:ext cx="6812008" cy="461665"/>
          </a:xfrm>
          <a:prstGeom prst="rect">
            <a:avLst/>
          </a:prstGeom>
        </p:spPr>
        <p:txBody>
          <a:bodyPr wrap="square">
            <a:spAutoFit/>
          </a:bodyPr>
          <a:lstStyle/>
          <a:p>
            <a:pPr algn="ctr"/>
            <a:r>
              <a:rPr lang="en-IN" sz="2400" dirty="0" err="1" smtClean="0">
                <a:solidFill>
                  <a:schemeClr val="tx1">
                    <a:lumMod val="85000"/>
                    <a:lumOff val="15000"/>
                  </a:schemeClr>
                </a:solidFill>
                <a:latin typeface="Marcellus" panose="020E0602050203020307" pitchFamily="34" charset="0"/>
              </a:rPr>
              <a:t>Sheetal</a:t>
            </a:r>
            <a:r>
              <a:rPr lang="en-IN" sz="2400" dirty="0" smtClean="0">
                <a:solidFill>
                  <a:schemeClr val="tx1">
                    <a:lumMod val="85000"/>
                    <a:lumOff val="15000"/>
                  </a:schemeClr>
                </a:solidFill>
                <a:latin typeface="Marcellus" panose="020E0602050203020307" pitchFamily="34" charset="0"/>
              </a:rPr>
              <a:t> Pereira</a:t>
            </a:r>
            <a:endParaRPr lang="en-IN" sz="2400" dirty="0">
              <a:solidFill>
                <a:schemeClr val="tx1">
                  <a:lumMod val="85000"/>
                  <a:lumOff val="15000"/>
                </a:schemeClr>
              </a:solidFill>
              <a:latin typeface="Marcellus" panose="020E0602050203020307" pitchFamily="34" charset="0"/>
            </a:endParaRPr>
          </a:p>
        </p:txBody>
      </p:sp>
    </p:spTree>
    <p:extLst>
      <p:ext uri="{BB962C8B-B14F-4D97-AF65-F5344CB8AC3E}">
        <p14:creationId xmlns:p14="http://schemas.microsoft.com/office/powerpoint/2010/main" val="420015385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17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1560" y="836712"/>
            <a:ext cx="8297418"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83768" y="5589240"/>
            <a:ext cx="4572000" cy="923330"/>
          </a:xfrm>
          <a:prstGeom prst="rect">
            <a:avLst/>
          </a:prstGeom>
        </p:spPr>
        <p:txBody>
          <a:bodyPr>
            <a:spAutoFit/>
          </a:bodyPr>
          <a:lstStyle/>
          <a:p>
            <a:r>
              <a:rPr lang="en-IN" dirty="0"/>
              <a:t>(Source: </a:t>
            </a:r>
            <a:r>
              <a:rPr lang="en-IN" i="1" dirty="0">
                <a:hlinkClick r:id="rId4"/>
              </a:rPr>
              <a:t>The Wall Street Journal</a:t>
            </a:r>
            <a:r>
              <a:rPr lang="en-IN" dirty="0"/>
              <a:t>)</a:t>
            </a:r>
          </a:p>
          <a:p>
            <a:r>
              <a:rPr lang="en-IN" dirty="0"/>
              <a:t/>
            </a:r>
            <a:br>
              <a:rPr lang="en-IN" dirty="0"/>
            </a:br>
            <a:endParaRPr lang="en-IN" dirty="0"/>
          </a:p>
        </p:txBody>
      </p:sp>
    </p:spTree>
    <p:extLst>
      <p:ext uri="{BB962C8B-B14F-4D97-AF65-F5344CB8AC3E}">
        <p14:creationId xmlns:p14="http://schemas.microsoft.com/office/powerpoint/2010/main" val="316479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332656"/>
            <a:ext cx="7416824" cy="5577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3825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Using chart furniture, minimizing chart junk, highlighting the story</a:t>
            </a:r>
            <a:br>
              <a:rPr lang="en-IN" b="1" dirty="0"/>
            </a:br>
            <a:endParaRPr lang="en-IN" dirty="0"/>
          </a:p>
        </p:txBody>
      </p:sp>
      <p:sp>
        <p:nvSpPr>
          <p:cNvPr id="3" name="Content Placeholder 2"/>
          <p:cNvSpPr>
            <a:spLocks noGrp="1"/>
          </p:cNvSpPr>
          <p:nvPr>
            <p:ph idx="1"/>
          </p:nvPr>
        </p:nvSpPr>
        <p:spPr/>
        <p:txBody>
          <a:bodyPr>
            <a:normAutofit fontScale="85000" lnSpcReduction="20000"/>
          </a:bodyPr>
          <a:lstStyle/>
          <a:p>
            <a:r>
              <a:rPr lang="en-IN" b="1" dirty="0" smtClean="0"/>
              <a:t>Title </a:t>
            </a:r>
            <a:r>
              <a:rPr lang="en-IN" b="1" dirty="0"/>
              <a:t>and subtitle</a:t>
            </a:r>
            <a:r>
              <a:rPr lang="en-IN" dirty="0"/>
              <a:t> These provide context for the chart.</a:t>
            </a:r>
          </a:p>
          <a:p>
            <a:r>
              <a:rPr lang="en-IN" b="1" dirty="0"/>
              <a:t>Coordinate system</a:t>
            </a:r>
            <a:r>
              <a:rPr lang="en-IN" dirty="0"/>
              <a:t> For most charts, this is provided by the horizontal and vertical axes, giving a </a:t>
            </a:r>
            <a:r>
              <a:rPr lang="en-IN" dirty="0" err="1"/>
              <a:t>cartesian</a:t>
            </a:r>
            <a:r>
              <a:rPr lang="en-IN" dirty="0"/>
              <a:t> system defined by X and Y coordinates; for a pie chart it is provided by angles around a circle, called a polar coordinate system.</a:t>
            </a:r>
          </a:p>
          <a:p>
            <a:r>
              <a:rPr lang="en-IN" b="1" dirty="0"/>
              <a:t>Scale</a:t>
            </a:r>
            <a:r>
              <a:rPr lang="en-IN" dirty="0"/>
              <a:t> </a:t>
            </a:r>
            <a:r>
              <a:rPr lang="en-IN" dirty="0" err="1"/>
              <a:t>Labeled</a:t>
            </a:r>
            <a:r>
              <a:rPr lang="en-IN" dirty="0"/>
              <a:t> tick marks and grid lines can help your audience read data values.</a:t>
            </a:r>
          </a:p>
          <a:p>
            <a:r>
              <a:rPr lang="en-IN" b="1" dirty="0"/>
              <a:t>Labels</a:t>
            </a:r>
            <a:r>
              <a:rPr lang="en-IN" dirty="0"/>
              <a:t> </a:t>
            </a:r>
            <a:r>
              <a:rPr lang="en-IN" dirty="0" smtClean="0"/>
              <a:t>: Label </a:t>
            </a:r>
            <a:r>
              <a:rPr lang="en-IN" dirty="0"/>
              <a:t>each axis. </a:t>
            </a:r>
            <a:r>
              <a:rPr lang="en-IN" dirty="0" smtClean="0"/>
              <a:t>Other </a:t>
            </a:r>
            <a:r>
              <a:rPr lang="en-IN" dirty="0"/>
              <a:t>labels that may be necessary to explain the message </a:t>
            </a:r>
            <a:r>
              <a:rPr lang="en-IN" dirty="0" smtClean="0"/>
              <a:t>of graphic</a:t>
            </a:r>
            <a:r>
              <a:rPr lang="en-IN" dirty="0"/>
              <a:t>.</a:t>
            </a:r>
          </a:p>
          <a:p>
            <a:r>
              <a:rPr lang="en-IN" b="1" dirty="0" smtClean="0"/>
              <a:t>Legend: </a:t>
            </a:r>
            <a:r>
              <a:rPr lang="en-IN" dirty="0"/>
              <a:t> </a:t>
            </a:r>
            <a:r>
              <a:rPr lang="en-IN" dirty="0" err="1" smtClean="0"/>
              <a:t>Color</a:t>
            </a:r>
            <a:r>
              <a:rPr lang="en-IN" dirty="0" smtClean="0"/>
              <a:t> </a:t>
            </a:r>
            <a:r>
              <a:rPr lang="en-IN" dirty="0"/>
              <a:t>or shape to encode data, </a:t>
            </a:r>
            <a:r>
              <a:rPr lang="en-IN" dirty="0" smtClean="0"/>
              <a:t>then legends are needed </a:t>
            </a:r>
            <a:r>
              <a:rPr lang="en-IN" dirty="0"/>
              <a:t>to </a:t>
            </a:r>
            <a:r>
              <a:rPr lang="en-IN" dirty="0" smtClean="0"/>
              <a:t>explain encoding</a:t>
            </a:r>
            <a:r>
              <a:rPr lang="en-IN" dirty="0"/>
              <a:t>.</a:t>
            </a:r>
          </a:p>
          <a:p>
            <a:r>
              <a:rPr lang="en-IN" b="1" dirty="0"/>
              <a:t>Source information</a:t>
            </a:r>
            <a:r>
              <a:rPr lang="en-IN" dirty="0"/>
              <a:t> Usually given as a footnote</a:t>
            </a:r>
            <a:r>
              <a:rPr lang="en-IN" dirty="0" smtClean="0"/>
              <a:t>. Don’t forget this!</a:t>
            </a:r>
          </a:p>
          <a:p>
            <a:endParaRPr lang="en-IN" dirty="0"/>
          </a:p>
        </p:txBody>
      </p:sp>
    </p:spTree>
    <p:extLst>
      <p:ext uri="{BB962C8B-B14F-4D97-AF65-F5344CB8AC3E}">
        <p14:creationId xmlns:p14="http://schemas.microsoft.com/office/powerpoint/2010/main" val="13483120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548680"/>
            <a:ext cx="7488832" cy="529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554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188640"/>
            <a:ext cx="8229600" cy="4525963"/>
          </a:xfrm>
        </p:spPr>
        <p:txBody>
          <a:bodyPr>
            <a:normAutofit/>
          </a:bodyPr>
          <a:lstStyle/>
          <a:p>
            <a:r>
              <a:rPr lang="en-IN" sz="2000" dirty="0"/>
              <a:t>Chart furniture can also be used to encode data, as in this example, which shows the terms of New York City’s police commissioners and mayors with reference to the time scale on the X axis:</a:t>
            </a:r>
          </a:p>
          <a:p>
            <a:r>
              <a:rPr lang="en-IN" sz="2000" dirty="0"/>
              <a:t/>
            </a:r>
            <a:br>
              <a:rPr lang="en-IN" sz="2000" dirty="0"/>
            </a:br>
            <a:endParaRPr lang="en-IN" sz="2000"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1257300"/>
            <a:ext cx="714375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0" y="5664239"/>
            <a:ext cx="4572000" cy="923330"/>
          </a:xfrm>
          <a:prstGeom prst="rect">
            <a:avLst/>
          </a:prstGeom>
        </p:spPr>
        <p:txBody>
          <a:bodyPr>
            <a:spAutoFit/>
          </a:bodyPr>
          <a:lstStyle/>
          <a:p>
            <a:r>
              <a:rPr lang="en-IN" dirty="0"/>
              <a:t>(Source: </a:t>
            </a:r>
            <a:r>
              <a:rPr lang="en-IN" i="1" dirty="0">
                <a:hlinkClick r:id="rId4"/>
              </a:rPr>
              <a:t>The New York Times</a:t>
            </a:r>
            <a:r>
              <a:rPr lang="en-IN" dirty="0"/>
              <a:t>)</a:t>
            </a:r>
          </a:p>
          <a:p>
            <a:r>
              <a:rPr lang="en-IN" dirty="0"/>
              <a:t/>
            </a:r>
            <a:br>
              <a:rPr lang="en-IN" dirty="0"/>
            </a:br>
            <a:endParaRPr lang="en-IN" dirty="0"/>
          </a:p>
        </p:txBody>
      </p:sp>
    </p:spTree>
    <p:extLst>
      <p:ext uri="{BB962C8B-B14F-4D97-AF65-F5344CB8AC3E}">
        <p14:creationId xmlns:p14="http://schemas.microsoft.com/office/powerpoint/2010/main" val="4013399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IN" sz="2000" dirty="0"/>
              <a:t>Here is a nice example of a graphic that minimizes chart junk, and maximizes data-ink. Notice how the Y axis doesn’t need to be drawn, and the gridlines are an absence of ink, consisting of white lines passing through the columns:</a:t>
            </a:r>
            <a:br>
              <a:rPr lang="en-IN" sz="2000" dirty="0"/>
            </a:br>
            <a:r>
              <a:rPr lang="en-IN" sz="2000" dirty="0"/>
              <a:t/>
            </a:r>
            <a:br>
              <a:rPr lang="en-IN" sz="2000" dirty="0"/>
            </a:br>
            <a:endParaRPr lang="en-IN" sz="2000" dirty="0"/>
          </a:p>
        </p:txBody>
      </p:sp>
      <p:pic>
        <p:nvPicPr>
          <p:cNvPr id="358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15752" y="1323975"/>
            <a:ext cx="519827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308293" y="5934670"/>
            <a:ext cx="4572000" cy="923330"/>
          </a:xfrm>
          <a:prstGeom prst="rect">
            <a:avLst/>
          </a:prstGeom>
        </p:spPr>
        <p:txBody>
          <a:bodyPr>
            <a:spAutoFit/>
          </a:bodyPr>
          <a:lstStyle/>
          <a:p>
            <a:r>
              <a:rPr lang="en-IN" dirty="0"/>
              <a:t>(Source: The Upshot, </a:t>
            </a:r>
            <a:r>
              <a:rPr lang="en-IN" i="1" dirty="0">
                <a:hlinkClick r:id="rId4"/>
              </a:rPr>
              <a:t>The New York Times</a:t>
            </a:r>
            <a:r>
              <a:rPr lang="en-IN" dirty="0"/>
              <a:t>)</a:t>
            </a:r>
          </a:p>
          <a:p>
            <a:r>
              <a:rPr lang="en-IN" dirty="0"/>
              <a:t/>
            </a:r>
            <a:br>
              <a:rPr lang="en-IN" dirty="0"/>
            </a:br>
            <a:endParaRPr lang="en-IN" dirty="0"/>
          </a:p>
        </p:txBody>
      </p:sp>
    </p:spTree>
    <p:extLst>
      <p:ext uri="{BB962C8B-B14F-4D97-AF65-F5344CB8AC3E}">
        <p14:creationId xmlns:p14="http://schemas.microsoft.com/office/powerpoint/2010/main" val="1119017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686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88619" y="1323975"/>
            <a:ext cx="585253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56083" y="5949280"/>
            <a:ext cx="4572000" cy="1200329"/>
          </a:xfrm>
          <a:prstGeom prst="rect">
            <a:avLst/>
          </a:prstGeom>
        </p:spPr>
        <p:txBody>
          <a:bodyPr>
            <a:spAutoFit/>
          </a:bodyPr>
          <a:lstStyle/>
          <a:p>
            <a:r>
              <a:rPr lang="en-IN" dirty="0"/>
              <a:t>(Source: Peter </a:t>
            </a:r>
            <a:r>
              <a:rPr lang="en-IN" dirty="0" err="1"/>
              <a:t>Aldhous</a:t>
            </a:r>
            <a:r>
              <a:rPr lang="en-IN" dirty="0"/>
              <a:t>, from </a:t>
            </a:r>
            <a:r>
              <a:rPr lang="en-IN" dirty="0">
                <a:hlinkClick r:id="rId4"/>
              </a:rPr>
              <a:t>Bureau of </a:t>
            </a:r>
            <a:r>
              <a:rPr lang="en-IN" dirty="0" err="1">
                <a:hlinkClick r:id="rId4"/>
              </a:rPr>
              <a:t>Labor</a:t>
            </a:r>
            <a:r>
              <a:rPr lang="en-IN" dirty="0">
                <a:hlinkClick r:id="rId4"/>
              </a:rPr>
              <a:t> Statistics</a:t>
            </a:r>
            <a:r>
              <a:rPr lang="en-IN" dirty="0"/>
              <a:t> data)</a:t>
            </a:r>
          </a:p>
          <a:p>
            <a:r>
              <a:rPr lang="en-IN" dirty="0"/>
              <a:t/>
            </a:r>
            <a:br>
              <a:rPr lang="en-IN" dirty="0"/>
            </a:br>
            <a:endParaRPr lang="en-IN" dirty="0"/>
          </a:p>
        </p:txBody>
      </p:sp>
    </p:spTree>
    <p:extLst>
      <p:ext uri="{BB962C8B-B14F-4D97-AF65-F5344CB8AC3E}">
        <p14:creationId xmlns:p14="http://schemas.microsoft.com/office/powerpoint/2010/main" val="26555249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78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88619" y="1323975"/>
            <a:ext cx="585253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11760" y="6257835"/>
            <a:ext cx="4572000" cy="1200329"/>
          </a:xfrm>
          <a:prstGeom prst="rect">
            <a:avLst/>
          </a:prstGeom>
        </p:spPr>
        <p:txBody>
          <a:bodyPr>
            <a:spAutoFit/>
          </a:bodyPr>
          <a:lstStyle/>
          <a:p>
            <a:r>
              <a:rPr lang="en-IN" dirty="0"/>
              <a:t>(Source: Peter </a:t>
            </a:r>
            <a:r>
              <a:rPr lang="en-IN" dirty="0" err="1"/>
              <a:t>Aldhous</a:t>
            </a:r>
            <a:r>
              <a:rPr lang="en-IN" dirty="0"/>
              <a:t>, from </a:t>
            </a:r>
            <a:r>
              <a:rPr lang="en-IN" dirty="0">
                <a:hlinkClick r:id="rId4"/>
              </a:rPr>
              <a:t>Bureau of </a:t>
            </a:r>
            <a:r>
              <a:rPr lang="en-IN" dirty="0" err="1">
                <a:hlinkClick r:id="rId4"/>
              </a:rPr>
              <a:t>Labor</a:t>
            </a:r>
            <a:r>
              <a:rPr lang="en-IN" dirty="0">
                <a:hlinkClick r:id="rId4"/>
              </a:rPr>
              <a:t> Statistics</a:t>
            </a:r>
            <a:r>
              <a:rPr lang="en-IN" dirty="0"/>
              <a:t> data)</a:t>
            </a:r>
          </a:p>
          <a:p>
            <a:r>
              <a:rPr lang="en-IN" dirty="0"/>
              <a:t/>
            </a:r>
            <a:br>
              <a:rPr lang="en-IN" dirty="0"/>
            </a:br>
            <a:endParaRPr lang="en-IN" dirty="0"/>
          </a:p>
        </p:txBody>
      </p:sp>
    </p:spTree>
    <p:extLst>
      <p:ext uri="{BB962C8B-B14F-4D97-AF65-F5344CB8AC3E}">
        <p14:creationId xmlns:p14="http://schemas.microsoft.com/office/powerpoint/2010/main" val="10524066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89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88619" y="1323975"/>
            <a:ext cx="585253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051720" y="6257835"/>
            <a:ext cx="4572000" cy="1200329"/>
          </a:xfrm>
          <a:prstGeom prst="rect">
            <a:avLst/>
          </a:prstGeom>
        </p:spPr>
        <p:txBody>
          <a:bodyPr>
            <a:spAutoFit/>
          </a:bodyPr>
          <a:lstStyle/>
          <a:p>
            <a:r>
              <a:rPr lang="en-IN" dirty="0"/>
              <a:t>(Source: Peter </a:t>
            </a:r>
            <a:r>
              <a:rPr lang="en-IN" dirty="0" err="1"/>
              <a:t>Aldhous</a:t>
            </a:r>
            <a:r>
              <a:rPr lang="en-IN" dirty="0"/>
              <a:t>, from </a:t>
            </a:r>
            <a:r>
              <a:rPr lang="en-IN" dirty="0">
                <a:hlinkClick r:id="rId4"/>
              </a:rPr>
              <a:t>Bureau of </a:t>
            </a:r>
            <a:r>
              <a:rPr lang="en-IN" dirty="0" err="1">
                <a:hlinkClick r:id="rId4"/>
              </a:rPr>
              <a:t>Labor</a:t>
            </a:r>
            <a:r>
              <a:rPr lang="en-IN" dirty="0">
                <a:hlinkClick r:id="rId4"/>
              </a:rPr>
              <a:t> Statistics</a:t>
            </a:r>
            <a:r>
              <a:rPr lang="en-IN" dirty="0"/>
              <a:t> data)</a:t>
            </a:r>
          </a:p>
          <a:p>
            <a:r>
              <a:rPr lang="en-IN" dirty="0"/>
              <a:t/>
            </a:r>
            <a:br>
              <a:rPr lang="en-IN" dirty="0"/>
            </a:br>
            <a:endParaRPr lang="en-IN" dirty="0"/>
          </a:p>
        </p:txBody>
      </p:sp>
    </p:spTree>
    <p:extLst>
      <p:ext uri="{BB962C8B-B14F-4D97-AF65-F5344CB8AC3E}">
        <p14:creationId xmlns:p14="http://schemas.microsoft.com/office/powerpoint/2010/main" val="2867865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Pitfalls to </a:t>
            </a:r>
            <a:r>
              <a:rPr lang="en-IN" b="1" dirty="0" smtClean="0"/>
              <a:t>avoid</a:t>
            </a:r>
            <a:endParaRPr lang="en-IN" dirty="0"/>
          </a:p>
        </p:txBody>
      </p:sp>
      <p:sp>
        <p:nvSpPr>
          <p:cNvPr id="3" name="Content Placeholder 2"/>
          <p:cNvSpPr>
            <a:spLocks noGrp="1"/>
          </p:cNvSpPr>
          <p:nvPr>
            <p:ph idx="1"/>
          </p:nvPr>
        </p:nvSpPr>
        <p:spPr/>
        <p:txBody>
          <a:bodyPr>
            <a:normAutofit fontScale="92500" lnSpcReduction="20000"/>
          </a:bodyPr>
          <a:lstStyle/>
          <a:p>
            <a:r>
              <a:rPr lang="en-IN" dirty="0"/>
              <a:t>If you ever decide to encode data using area, be sure to do so correctly. </a:t>
            </a:r>
            <a:endParaRPr lang="en-IN" dirty="0" smtClean="0"/>
          </a:p>
          <a:p>
            <a:r>
              <a:rPr lang="en-IN" dirty="0" smtClean="0"/>
              <a:t>If </a:t>
            </a:r>
            <a:r>
              <a:rPr lang="en-IN" dirty="0"/>
              <a:t>one unit is a square with sides of length one, then the correct way to represent a value of four is a square with sides of length two (2*2 = 4), not a square with sides of length four (4*4 = 16).</a:t>
            </a:r>
          </a:p>
          <a:p>
            <a:r>
              <a:rPr lang="en-IN" dirty="0"/>
              <a:t>Mistakes are frequently made, however, when encoding data by the area of circles. </a:t>
            </a:r>
            <a:endParaRPr lang="en-IN" dirty="0" smtClean="0"/>
          </a:p>
          <a:p>
            <a:r>
              <a:rPr lang="en-IN" dirty="0" smtClean="0"/>
              <a:t>In </a:t>
            </a:r>
            <a:r>
              <a:rPr lang="en-IN" dirty="0"/>
              <a:t>2011, for instance, President Barack Obama’s State of the Union Address for the first time included an “enhanced” online version with supporting data visualizations. </a:t>
            </a:r>
            <a:endParaRPr lang="en-IN" dirty="0" smtClean="0"/>
          </a:p>
          <a:p>
            <a:r>
              <a:rPr lang="en-IN" dirty="0" smtClean="0"/>
              <a:t>This </a:t>
            </a:r>
            <a:r>
              <a:rPr lang="en-IN" dirty="0"/>
              <a:t>included the following chart, comparing US Gross Domestic Product to that of competing nations:</a:t>
            </a:r>
          </a:p>
          <a:p>
            <a:endParaRPr lang="en-IN" dirty="0"/>
          </a:p>
        </p:txBody>
      </p:sp>
    </p:spTree>
    <p:extLst>
      <p:ext uri="{BB962C8B-B14F-4D97-AF65-F5344CB8AC3E}">
        <p14:creationId xmlns:p14="http://schemas.microsoft.com/office/powerpoint/2010/main" val="2860662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Using </a:t>
            </a:r>
            <a:r>
              <a:rPr lang="en-IN" b="1" dirty="0" err="1"/>
              <a:t>color</a:t>
            </a:r>
            <a:r>
              <a:rPr lang="en-IN" b="1" dirty="0"/>
              <a:t> effectively</a:t>
            </a:r>
            <a:br>
              <a:rPr lang="en-IN" b="1" dirty="0"/>
            </a:br>
            <a:r>
              <a:rPr lang="en-IN" dirty="0"/>
              <a:t/>
            </a:r>
            <a:br>
              <a:rPr lang="en-IN" dirty="0"/>
            </a:br>
            <a:endParaRPr lang="en-IN" dirty="0"/>
          </a:p>
        </p:txBody>
      </p:sp>
      <p:sp>
        <p:nvSpPr>
          <p:cNvPr id="3" name="Content Placeholder 2"/>
          <p:cNvSpPr>
            <a:spLocks noGrp="1"/>
          </p:cNvSpPr>
          <p:nvPr>
            <p:ph idx="1"/>
          </p:nvPr>
        </p:nvSpPr>
        <p:spPr/>
        <p:txBody>
          <a:bodyPr>
            <a:normAutofit lnSpcReduction="10000"/>
          </a:bodyPr>
          <a:lstStyle/>
          <a:p>
            <a:r>
              <a:rPr lang="en-IN" dirty="0" err="1"/>
              <a:t>Color</a:t>
            </a:r>
            <a:r>
              <a:rPr lang="en-IN" dirty="0"/>
              <a:t> falls low on the perceptual hierarchy of visual cues, </a:t>
            </a:r>
            <a:r>
              <a:rPr lang="en-IN" dirty="0" smtClean="0"/>
              <a:t>Still deployed </a:t>
            </a:r>
            <a:r>
              <a:rPr lang="en-IN" dirty="0"/>
              <a:t>to highlight particular elements of a chart, and sometimes to encode data values. </a:t>
            </a:r>
            <a:endParaRPr lang="en-IN" dirty="0" smtClean="0"/>
          </a:p>
          <a:p>
            <a:r>
              <a:rPr lang="en-IN" dirty="0" smtClean="0"/>
              <a:t>Poor </a:t>
            </a:r>
            <a:r>
              <a:rPr lang="en-IN" dirty="0"/>
              <a:t>choice of </a:t>
            </a:r>
            <a:r>
              <a:rPr lang="en-IN" dirty="0" err="1"/>
              <a:t>color</a:t>
            </a:r>
            <a:r>
              <a:rPr lang="en-IN" dirty="0"/>
              <a:t> schemes is a problem that bedevils many news graphics, so it is worth taking some time to consider how to use </a:t>
            </a:r>
            <a:r>
              <a:rPr lang="en-IN" dirty="0" err="1"/>
              <a:t>color</a:t>
            </a:r>
            <a:r>
              <a:rPr lang="en-IN" dirty="0"/>
              <a:t> to maximum effect.</a:t>
            </a:r>
          </a:p>
          <a:p>
            <a:r>
              <a:rPr lang="en-IN" dirty="0"/>
              <a:t>It helps to think about </a:t>
            </a:r>
            <a:r>
              <a:rPr lang="en-IN" dirty="0" err="1"/>
              <a:t>colors</a:t>
            </a:r>
            <a:r>
              <a:rPr lang="en-IN" dirty="0"/>
              <a:t> in terms of the </a:t>
            </a:r>
            <a:r>
              <a:rPr lang="en-IN" dirty="0" err="1"/>
              <a:t>color</a:t>
            </a:r>
            <a:r>
              <a:rPr lang="en-IN" dirty="0"/>
              <a:t> wheel, which places </a:t>
            </a:r>
            <a:r>
              <a:rPr lang="en-IN" dirty="0" err="1"/>
              <a:t>colors</a:t>
            </a:r>
            <a:r>
              <a:rPr lang="en-IN" dirty="0"/>
              <a:t> that “harmonize” well together side by side, and arranges those that have strong visual contrast — blue and orange, for instance — at opposite sides of the circle:</a:t>
            </a:r>
          </a:p>
          <a:p>
            <a:endParaRPr lang="en-IN" dirty="0"/>
          </a:p>
        </p:txBody>
      </p:sp>
    </p:spTree>
    <p:extLst>
      <p:ext uri="{BB962C8B-B14F-4D97-AF65-F5344CB8AC3E}">
        <p14:creationId xmlns:p14="http://schemas.microsoft.com/office/powerpoint/2010/main" val="4247007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404664"/>
            <a:ext cx="834189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62390" y="5445224"/>
            <a:ext cx="4572000" cy="1200329"/>
          </a:xfrm>
          <a:prstGeom prst="rect">
            <a:avLst/>
          </a:prstGeom>
        </p:spPr>
        <p:txBody>
          <a:bodyPr>
            <a:spAutoFit/>
          </a:bodyPr>
          <a:lstStyle/>
          <a:p>
            <a:r>
              <a:rPr lang="en-IN" dirty="0"/>
              <a:t>(Source: </a:t>
            </a:r>
            <a:r>
              <a:rPr lang="en-IN" dirty="0">
                <a:hlinkClick r:id="rId3"/>
              </a:rPr>
              <a:t>The 2011 State of the Union Address: Enhanced Version</a:t>
            </a:r>
            <a:r>
              <a:rPr lang="en-IN" dirty="0"/>
              <a:t>)</a:t>
            </a:r>
          </a:p>
          <a:p>
            <a:r>
              <a:rPr lang="en-IN" dirty="0"/>
              <a:t/>
            </a:r>
            <a:br>
              <a:rPr lang="en-IN" dirty="0"/>
            </a:br>
            <a:endParaRPr lang="en-IN" dirty="0"/>
          </a:p>
        </p:txBody>
      </p:sp>
    </p:spTree>
    <p:extLst>
      <p:ext uri="{BB962C8B-B14F-4D97-AF65-F5344CB8AC3E}">
        <p14:creationId xmlns:p14="http://schemas.microsoft.com/office/powerpoint/2010/main" val="965252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Data-savvy bloggers were quick to point out that the data had been scaled by the radius of each circle, not its area. Because area = π * radius^2, you need to scale the circles by the square root of the radius to achieve the correct result, on the right</a:t>
            </a:r>
            <a:r>
              <a:rPr lang="en-IN" dirty="0" smtClean="0"/>
              <a:t>:</a:t>
            </a:r>
            <a:r>
              <a:rPr lang="en-IN" dirty="0"/>
              <a:t/>
            </a:r>
            <a:br>
              <a:rPr lang="en-IN" dirty="0"/>
            </a:br>
            <a:endParaRPr lang="en-IN" dirty="0"/>
          </a:p>
        </p:txBody>
      </p:sp>
    </p:spTree>
    <p:extLst>
      <p:ext uri="{BB962C8B-B14F-4D97-AF65-F5344CB8AC3E}">
        <p14:creationId xmlns:p14="http://schemas.microsoft.com/office/powerpoint/2010/main" val="93861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8485" y="260648"/>
            <a:ext cx="8630161" cy="553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11760" y="5934670"/>
            <a:ext cx="4572000" cy="923330"/>
          </a:xfrm>
          <a:prstGeom prst="rect">
            <a:avLst/>
          </a:prstGeom>
        </p:spPr>
        <p:txBody>
          <a:bodyPr>
            <a:spAutoFit/>
          </a:bodyPr>
          <a:lstStyle/>
          <a:p>
            <a:r>
              <a:rPr lang="en-IN" dirty="0"/>
              <a:t>(Source: </a:t>
            </a:r>
            <a:r>
              <a:rPr lang="en-IN" dirty="0">
                <a:hlinkClick r:id="rId3"/>
              </a:rPr>
              <a:t>Fast Fedora</a:t>
            </a:r>
            <a:r>
              <a:rPr lang="en-IN" dirty="0"/>
              <a:t> blog)</a:t>
            </a:r>
          </a:p>
          <a:p>
            <a:r>
              <a:rPr lang="en-IN" dirty="0"/>
              <a:t/>
            </a:r>
            <a:br>
              <a:rPr lang="en-IN" dirty="0"/>
            </a:br>
            <a:endParaRPr lang="en-IN" dirty="0"/>
          </a:p>
        </p:txBody>
      </p:sp>
    </p:spTree>
    <p:extLst>
      <p:ext uri="{BB962C8B-B14F-4D97-AF65-F5344CB8AC3E}">
        <p14:creationId xmlns:p14="http://schemas.microsoft.com/office/powerpoint/2010/main" val="1245739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Many software packages (Microsoft Excel is a notable culprit) allow users to create charts with 3-D effects. </a:t>
            </a:r>
            <a:endParaRPr lang="en-IN" dirty="0" smtClean="0"/>
          </a:p>
          <a:p>
            <a:r>
              <a:rPr lang="en-IN" dirty="0" smtClean="0"/>
              <a:t>Some </a:t>
            </a:r>
            <a:r>
              <a:rPr lang="en-IN" dirty="0"/>
              <a:t>graphic designers produce customized charts with similar aesthetics. </a:t>
            </a:r>
            <a:endParaRPr lang="en-IN" dirty="0" smtClean="0"/>
          </a:p>
          <a:p>
            <a:r>
              <a:rPr lang="en-IN" dirty="0" smtClean="0"/>
              <a:t>The </a:t>
            </a:r>
            <a:r>
              <a:rPr lang="en-IN" dirty="0"/>
              <a:t>problem is that that it is very hard to read the data values from 3-D representations, as this example illustrates</a:t>
            </a:r>
            <a:r>
              <a:rPr lang="en-IN" dirty="0" smtClean="0"/>
              <a:t>:</a:t>
            </a:r>
            <a:endParaRPr lang="en-IN" dirty="0"/>
          </a:p>
        </p:txBody>
      </p:sp>
    </p:spTree>
    <p:extLst>
      <p:ext uri="{BB962C8B-B14F-4D97-AF65-F5344CB8AC3E}">
        <p14:creationId xmlns:p14="http://schemas.microsoft.com/office/powerpoint/2010/main" val="2556767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19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7" y="260648"/>
            <a:ext cx="8160907"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0" y="5934670"/>
            <a:ext cx="4572000" cy="923330"/>
          </a:xfrm>
          <a:prstGeom prst="rect">
            <a:avLst/>
          </a:prstGeom>
        </p:spPr>
        <p:txBody>
          <a:bodyPr>
            <a:spAutoFit/>
          </a:bodyPr>
          <a:lstStyle/>
          <a:p>
            <a:r>
              <a:rPr lang="en-IN" dirty="0"/>
              <a:t>(Source: </a:t>
            </a:r>
            <a:r>
              <a:rPr lang="en-IN" i="1" dirty="0">
                <a:hlinkClick r:id="rId3"/>
              </a:rPr>
              <a:t>Good</a:t>
            </a:r>
            <a:r>
              <a:rPr lang="en-IN" dirty="0"/>
              <a:t>)</a:t>
            </a:r>
          </a:p>
          <a:p>
            <a:r>
              <a:rPr lang="en-IN" dirty="0"/>
              <a:t/>
            </a:r>
            <a:br>
              <a:rPr lang="en-IN" dirty="0"/>
            </a:br>
            <a:endParaRPr lang="en-IN" dirty="0"/>
          </a:p>
        </p:txBody>
      </p:sp>
    </p:spTree>
    <p:extLst>
      <p:ext uri="{BB962C8B-B14F-4D97-AF65-F5344CB8AC3E}">
        <p14:creationId xmlns:p14="http://schemas.microsoft.com/office/powerpoint/2010/main" val="3746067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127173"/>
            <a:ext cx="8229600" cy="4525963"/>
          </a:xfrm>
        </p:spPr>
        <p:txBody>
          <a:bodyPr>
            <a:normAutofit/>
          </a:bodyPr>
          <a:lstStyle/>
          <a:p>
            <a:r>
              <a:rPr lang="en-IN" sz="1900" dirty="0"/>
              <a:t>A good rule of thumb for data visualization is that trying to represent three dimensions on a two dimensional printed or web page is almost always one dimension too many, except in unusual circumstances, such as these representations of Mount St. Helens in Washington State, before and after its 1980 eruption</a:t>
            </a:r>
            <a:r>
              <a:rPr lang="en-IN" sz="1900" dirty="0" smtClean="0"/>
              <a:t>:</a:t>
            </a:r>
            <a:endParaRPr lang="en-IN" sz="1900"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264" y="1628800"/>
            <a:ext cx="679512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0" y="6237312"/>
            <a:ext cx="4572000" cy="923330"/>
          </a:xfrm>
          <a:prstGeom prst="rect">
            <a:avLst/>
          </a:prstGeom>
        </p:spPr>
        <p:txBody>
          <a:bodyPr>
            <a:spAutoFit/>
          </a:bodyPr>
          <a:lstStyle/>
          <a:p>
            <a:r>
              <a:rPr lang="en-IN" dirty="0"/>
              <a:t>(Source: </a:t>
            </a:r>
            <a:r>
              <a:rPr lang="en-IN" dirty="0" err="1">
                <a:hlinkClick r:id="rId3"/>
              </a:rPr>
              <a:t>OriginLab</a:t>
            </a:r>
            <a:r>
              <a:rPr lang="en-IN" dirty="0"/>
              <a:t>)</a:t>
            </a:r>
          </a:p>
          <a:p>
            <a:r>
              <a:rPr lang="en-IN" dirty="0"/>
              <a:t/>
            </a:r>
            <a:br>
              <a:rPr lang="en-IN" dirty="0"/>
            </a:br>
            <a:endParaRPr lang="en-IN" dirty="0"/>
          </a:p>
        </p:txBody>
      </p:sp>
    </p:spTree>
    <p:extLst>
      <p:ext uri="{BB962C8B-B14F-4D97-AF65-F5344CB8AC3E}">
        <p14:creationId xmlns:p14="http://schemas.microsoft.com/office/powerpoint/2010/main" val="14187865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00004" y="332657"/>
            <a:ext cx="8229600" cy="5517936"/>
          </a:xfrm>
        </p:spPr>
        <p:txBody>
          <a:bodyPr>
            <a:normAutofit/>
          </a:bodyPr>
          <a:lstStyle/>
          <a:p>
            <a:r>
              <a:rPr lang="en-IN" sz="2000" dirty="0"/>
              <a:t>Sometimes even leading media outlets lose their way. See if you can make sense of this interactive graphic on clandestine US government agencies and their contractors:</a:t>
            </a:r>
          </a:p>
          <a:p>
            <a:endParaRPr lang="en-IN" sz="2000" dirty="0"/>
          </a:p>
          <a:p>
            <a:endParaRPr lang="en-IN" sz="2000"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23975"/>
            <a:ext cx="685800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627784" y="5903624"/>
            <a:ext cx="4572000" cy="923330"/>
          </a:xfrm>
          <a:prstGeom prst="rect">
            <a:avLst/>
          </a:prstGeom>
        </p:spPr>
        <p:txBody>
          <a:bodyPr>
            <a:spAutoFit/>
          </a:bodyPr>
          <a:lstStyle/>
          <a:p>
            <a:r>
              <a:rPr lang="en-IN" dirty="0"/>
              <a:t>(Source: </a:t>
            </a:r>
            <a:r>
              <a:rPr lang="en-IN" i="1" dirty="0">
                <a:hlinkClick r:id="rId4"/>
              </a:rPr>
              <a:t>The Washington Post</a:t>
            </a:r>
            <a:r>
              <a:rPr lang="en-IN" dirty="0"/>
              <a:t>)</a:t>
            </a:r>
          </a:p>
          <a:p>
            <a:r>
              <a:rPr lang="en-IN" dirty="0"/>
              <a:t/>
            </a:r>
            <a:br>
              <a:rPr lang="en-IN" dirty="0"/>
            </a:br>
            <a:endParaRPr lang="en-IN" dirty="0"/>
          </a:p>
        </p:txBody>
      </p:sp>
    </p:spTree>
    <p:extLst>
      <p:ext uri="{BB962C8B-B14F-4D97-AF65-F5344CB8AC3E}">
        <p14:creationId xmlns:p14="http://schemas.microsoft.com/office/powerpoint/2010/main" val="12582225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 true to the ‘feel’ of the data</a:t>
            </a:r>
            <a:br>
              <a:rPr lang="en-IN" b="1" dirty="0"/>
            </a:br>
            <a:r>
              <a:rPr lang="en-IN" dirty="0"/>
              <a:t/>
            </a:r>
            <a:br>
              <a:rPr lang="en-IN" dirty="0"/>
            </a:br>
            <a:endParaRPr lang="en-IN" dirty="0"/>
          </a:p>
        </p:txBody>
      </p:sp>
      <p:sp>
        <p:nvSpPr>
          <p:cNvPr id="3" name="Content Placeholder 2"/>
          <p:cNvSpPr>
            <a:spLocks noGrp="1"/>
          </p:cNvSpPr>
          <p:nvPr>
            <p:ph idx="1"/>
          </p:nvPr>
        </p:nvSpPr>
        <p:spPr/>
        <p:txBody>
          <a:bodyPr/>
          <a:lstStyle/>
          <a:p>
            <a:r>
              <a:rPr lang="en-IN" dirty="0"/>
              <a:t>Think about what the data represents in the real world, and use chart forms, visual encodings and </a:t>
            </a:r>
            <a:r>
              <a:rPr lang="en-IN" dirty="0" err="1"/>
              <a:t>color</a:t>
            </a:r>
            <a:r>
              <a:rPr lang="en-IN" dirty="0"/>
              <a:t> schemes that allow the audience’s senses to get close to what the data means — note again the “rivers of blood” running through </a:t>
            </a:r>
            <a:r>
              <a:rPr lang="en-IN" i="1" dirty="0"/>
              <a:t>The Wall Street Journal’</a:t>
            </a:r>
            <a:r>
              <a:rPr lang="en-IN" dirty="0"/>
              <a:t>s unemployment chart, which suggest human suffering</a:t>
            </a:r>
            <a:r>
              <a:rPr lang="en-IN" dirty="0" smtClean="0"/>
              <a:t>.</a:t>
            </a:r>
            <a:r>
              <a:rPr lang="en-IN" dirty="0"/>
              <a:t/>
            </a:r>
            <a:br>
              <a:rPr lang="en-IN" dirty="0"/>
            </a:br>
            <a:endParaRPr lang="en-IN" dirty="0"/>
          </a:p>
        </p:txBody>
      </p:sp>
    </p:spTree>
    <p:extLst>
      <p:ext uri="{BB962C8B-B14F-4D97-AF65-F5344CB8AC3E}">
        <p14:creationId xmlns:p14="http://schemas.microsoft.com/office/powerpoint/2010/main" val="3357150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505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50660" y="1323975"/>
            <a:ext cx="552845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83768" y="6009949"/>
            <a:ext cx="4572000" cy="923330"/>
          </a:xfrm>
          <a:prstGeom prst="rect">
            <a:avLst/>
          </a:prstGeom>
        </p:spPr>
        <p:txBody>
          <a:bodyPr>
            <a:spAutoFit/>
          </a:bodyPr>
          <a:lstStyle/>
          <a:p>
            <a:r>
              <a:rPr lang="en-IN" dirty="0"/>
              <a:t>(Source: </a:t>
            </a:r>
            <a:r>
              <a:rPr lang="en-IN" i="1" dirty="0">
                <a:hlinkClick r:id="rId4"/>
              </a:rPr>
              <a:t>The New York Times</a:t>
            </a:r>
            <a:r>
              <a:rPr lang="en-IN" dirty="0"/>
              <a:t>)</a:t>
            </a:r>
          </a:p>
          <a:p>
            <a:r>
              <a:rPr lang="en-IN" dirty="0"/>
              <a:t/>
            </a:r>
            <a:br>
              <a:rPr lang="en-IN" dirty="0"/>
            </a:br>
            <a:endParaRPr lang="en-IN" dirty="0"/>
          </a:p>
        </p:txBody>
      </p:sp>
    </p:spTree>
    <p:extLst>
      <p:ext uri="{BB962C8B-B14F-4D97-AF65-F5344CB8AC3E}">
        <p14:creationId xmlns:p14="http://schemas.microsoft.com/office/powerpoint/2010/main" val="30672670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Break the story down into scenes</a:t>
            </a:r>
            <a:br>
              <a:rPr lang="en-IN" b="1" dirty="0"/>
            </a:br>
            <a:r>
              <a:rPr lang="en-IN" dirty="0"/>
              <a:t/>
            </a:r>
            <a:br>
              <a:rPr lang="en-IN" dirty="0"/>
            </a:br>
            <a:endParaRPr lang="en-IN" dirty="0"/>
          </a:p>
        </p:txBody>
      </p:sp>
      <p:sp>
        <p:nvSpPr>
          <p:cNvPr id="3" name="Content Placeholder 2"/>
          <p:cNvSpPr>
            <a:spLocks noGrp="1"/>
          </p:cNvSpPr>
          <p:nvPr>
            <p:ph idx="1"/>
          </p:nvPr>
        </p:nvSpPr>
        <p:spPr/>
        <p:txBody>
          <a:bodyPr/>
          <a:lstStyle/>
          <a:p>
            <a:r>
              <a:rPr lang="en-IN" dirty="0"/>
              <a:t>Many stories have a step-by-step narrative, and different charts may tell different parts of the story. So think about communicating such stories through a series of graphics. This is another good reason to experiment with different chart types when exploring a new dataset. Here is a nice example of this approach, examining demographic change in Brazil</a:t>
            </a:r>
            <a:r>
              <a:rPr lang="en-IN" dirty="0" smtClean="0"/>
              <a:t>:</a:t>
            </a:r>
            <a:r>
              <a:rPr lang="en-IN" dirty="0"/>
              <a:t/>
            </a:r>
            <a:br>
              <a:rPr lang="en-IN" dirty="0"/>
            </a:br>
            <a:endParaRPr lang="en-IN" dirty="0"/>
          </a:p>
        </p:txBody>
      </p:sp>
    </p:spTree>
    <p:extLst>
      <p:ext uri="{BB962C8B-B14F-4D97-AF65-F5344CB8AC3E}">
        <p14:creationId xmlns:p14="http://schemas.microsoft.com/office/powerpoint/2010/main" val="1681971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5613" y="1767681"/>
            <a:ext cx="363855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99792" y="6021288"/>
            <a:ext cx="4572000" cy="923330"/>
          </a:xfrm>
          <a:prstGeom prst="rect">
            <a:avLst/>
          </a:prstGeom>
        </p:spPr>
        <p:txBody>
          <a:bodyPr>
            <a:spAutoFit/>
          </a:bodyPr>
          <a:lstStyle/>
          <a:p>
            <a:r>
              <a:rPr lang="en-IN" dirty="0"/>
              <a:t>(Source: </a:t>
            </a:r>
            <a:r>
              <a:rPr lang="en-IN" dirty="0">
                <a:hlinkClick r:id="rId3"/>
              </a:rPr>
              <a:t>Wikimedia Commons</a:t>
            </a:r>
            <a:r>
              <a:rPr lang="en-IN" dirty="0"/>
              <a:t>)</a:t>
            </a:r>
          </a:p>
          <a:p>
            <a:r>
              <a:rPr lang="en-IN" dirty="0"/>
              <a:t/>
            </a:r>
            <a:br>
              <a:rPr lang="en-IN" dirty="0"/>
            </a:br>
            <a:endParaRPr lang="en-IN" dirty="0"/>
          </a:p>
        </p:txBody>
      </p:sp>
    </p:spTree>
    <p:extLst>
      <p:ext uri="{BB962C8B-B14F-4D97-AF65-F5344CB8AC3E}">
        <p14:creationId xmlns:p14="http://schemas.microsoft.com/office/powerpoint/2010/main" val="2804199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11352" y="404664"/>
            <a:ext cx="4104456" cy="6244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5536" y="5877272"/>
            <a:ext cx="4572000" cy="923330"/>
          </a:xfrm>
          <a:prstGeom prst="rect">
            <a:avLst/>
          </a:prstGeom>
        </p:spPr>
        <p:txBody>
          <a:bodyPr>
            <a:spAutoFit/>
          </a:bodyPr>
          <a:lstStyle/>
          <a:p>
            <a:r>
              <a:rPr lang="en-IN" dirty="0"/>
              <a:t>(Source: </a:t>
            </a:r>
            <a:r>
              <a:rPr lang="en-IN" i="1" dirty="0" err="1"/>
              <a:t>Época</a:t>
            </a:r>
            <a:r>
              <a:rPr lang="en-IN" dirty="0"/>
              <a:t>, via </a:t>
            </a:r>
            <a:r>
              <a:rPr lang="en-IN" dirty="0" err="1">
                <a:hlinkClick r:id="rId3"/>
              </a:rPr>
              <a:t>Visualopolis</a:t>
            </a:r>
            <a:r>
              <a:rPr lang="en-IN" dirty="0"/>
              <a:t>)</a:t>
            </a:r>
          </a:p>
          <a:p>
            <a:r>
              <a:rPr lang="en-IN" dirty="0"/>
              <a:t/>
            </a:r>
            <a:br>
              <a:rPr lang="en-IN" dirty="0"/>
            </a:br>
            <a:endParaRPr lang="en-IN" dirty="0"/>
          </a:p>
        </p:txBody>
      </p:sp>
    </p:spTree>
    <p:extLst>
      <p:ext uri="{BB962C8B-B14F-4D97-AF65-F5344CB8AC3E}">
        <p14:creationId xmlns:p14="http://schemas.microsoft.com/office/powerpoint/2010/main" val="11970099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Good practice for interactives</a:t>
            </a:r>
            <a:br>
              <a:rPr lang="en-IN" b="1" dirty="0"/>
            </a:br>
            <a:r>
              <a:rPr lang="en-IN" dirty="0"/>
              <a:t/>
            </a:r>
            <a:br>
              <a:rPr lang="en-IN" dirty="0"/>
            </a:br>
            <a:endParaRPr lang="en-IN" dirty="0"/>
          </a:p>
        </p:txBody>
      </p:sp>
      <p:sp>
        <p:nvSpPr>
          <p:cNvPr id="3" name="Content Placeholder 2"/>
          <p:cNvSpPr>
            <a:spLocks noGrp="1"/>
          </p:cNvSpPr>
          <p:nvPr>
            <p:ph idx="1"/>
          </p:nvPr>
        </p:nvSpPr>
        <p:spPr>
          <a:xfrm>
            <a:off x="700004" y="908720"/>
            <a:ext cx="8229600" cy="4525963"/>
          </a:xfrm>
        </p:spPr>
        <p:txBody>
          <a:bodyPr>
            <a:noAutofit/>
          </a:bodyPr>
          <a:lstStyle/>
          <a:p>
            <a:r>
              <a:rPr lang="en-IN" sz="2300" dirty="0"/>
              <a:t>Nowadays the primary publication medium for many news graphics is the web or apps on mobile platforms, rather than print, which opens up many possibilities for interactivity. </a:t>
            </a:r>
            <a:endParaRPr lang="en-IN" sz="2300" dirty="0" smtClean="0"/>
          </a:p>
          <a:p>
            <a:r>
              <a:rPr lang="en-IN" sz="2300" dirty="0" smtClean="0"/>
              <a:t>Greatly enhances </a:t>
            </a:r>
            <a:r>
              <a:rPr lang="en-IN" sz="2300" dirty="0"/>
              <a:t>ability to tell a story, but it also creates new possibilities to confuse and distract your audience — think of this as interactive chart junk.</a:t>
            </a:r>
          </a:p>
          <a:p>
            <a:r>
              <a:rPr lang="en-IN" sz="2300" dirty="0"/>
              <a:t>A good general approach for interactive graphics is to provide an overview first, and then allow the interested user to zoom or filter to dig deeper into the data. </a:t>
            </a:r>
            <a:endParaRPr lang="en-IN" sz="2300" dirty="0" smtClean="0"/>
          </a:p>
          <a:p>
            <a:r>
              <a:rPr lang="en-IN" sz="2300" dirty="0" smtClean="0"/>
              <a:t>In </a:t>
            </a:r>
            <a:r>
              <a:rPr lang="en-IN" sz="2300" dirty="0"/>
              <a:t>such cases, the starting state for an interactive should tell a clear story: If users have to make an effort to dig into a graphic to get anything from it, few are likely to do so. Indeed, assume that much of your audience will spend only a short time interacting with the data. </a:t>
            </a:r>
            <a:r>
              <a:rPr lang="en-IN" sz="2300" dirty="0">
                <a:hlinkClick r:id="rId2"/>
              </a:rPr>
              <a:t>“How Different Groups Spend Their Day”</a:t>
            </a:r>
            <a:r>
              <a:rPr lang="en-IN" sz="2300" dirty="0"/>
              <a:t> from </a:t>
            </a:r>
            <a:r>
              <a:rPr lang="en-IN" sz="2300" i="1" dirty="0"/>
              <a:t>The New York Times</a:t>
            </a:r>
            <a:r>
              <a:rPr lang="en-IN" sz="2300" dirty="0"/>
              <a:t> is a good example of this approach</a:t>
            </a:r>
            <a:r>
              <a:rPr lang="en-IN" sz="2300" dirty="0" smtClean="0"/>
              <a:t>.</a:t>
            </a:r>
            <a:endParaRPr lang="en-IN" sz="2300" dirty="0"/>
          </a:p>
        </p:txBody>
      </p:sp>
    </p:spTree>
    <p:extLst>
      <p:ext uri="{BB962C8B-B14F-4D97-AF65-F5344CB8AC3E}">
        <p14:creationId xmlns:p14="http://schemas.microsoft.com/office/powerpoint/2010/main" val="33026065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Good practice for interactives</a:t>
            </a:r>
            <a:br>
              <a:rPr lang="en-IN" b="1" dirty="0"/>
            </a:br>
            <a:r>
              <a:rPr lang="en-IN" dirty="0"/>
              <a:t/>
            </a:r>
            <a:br>
              <a:rPr lang="en-IN" dirty="0"/>
            </a:br>
            <a:endParaRPr lang="en-IN" dirty="0"/>
          </a:p>
        </p:txBody>
      </p:sp>
      <p:sp>
        <p:nvSpPr>
          <p:cNvPr id="3" name="Content Placeholder 2"/>
          <p:cNvSpPr>
            <a:spLocks noGrp="1"/>
          </p:cNvSpPr>
          <p:nvPr>
            <p:ph idx="1"/>
          </p:nvPr>
        </p:nvSpPr>
        <p:spPr/>
        <p:txBody>
          <a:bodyPr>
            <a:normAutofit lnSpcReduction="10000"/>
          </a:bodyPr>
          <a:lstStyle/>
          <a:p>
            <a:r>
              <a:rPr lang="en-IN" dirty="0" smtClean="0"/>
              <a:t>Similarly</a:t>
            </a:r>
            <a:r>
              <a:rPr lang="en-IN" dirty="0"/>
              <a:t>, don’t hide labels or information essential to understanding the graphic in tooltips that are accessed only on clicks or hovers. </a:t>
            </a:r>
            <a:endParaRPr lang="en-IN" dirty="0" smtClean="0"/>
          </a:p>
          <a:p>
            <a:r>
              <a:rPr lang="en-IN" dirty="0" smtClean="0"/>
              <a:t>This </a:t>
            </a:r>
            <a:r>
              <a:rPr lang="en-IN" dirty="0"/>
              <a:t>is where to put more detailed information for users who have sufficient interest to explore further.</a:t>
            </a:r>
          </a:p>
          <a:p>
            <a:r>
              <a:rPr lang="en-IN" dirty="0"/>
              <a:t>Make the controls for an interactive obvious — play buttons should look like play buttons, for instance. You can include a few words of explanation, but only a very few: as far as possible, how to use the interactive should be intuitive, and built into its design.</a:t>
            </a:r>
          </a:p>
          <a:p>
            <a:endParaRPr lang="en-IN" dirty="0"/>
          </a:p>
        </p:txBody>
      </p:sp>
    </p:spTree>
    <p:extLst>
      <p:ext uri="{BB962C8B-B14F-4D97-AF65-F5344CB8AC3E}">
        <p14:creationId xmlns:p14="http://schemas.microsoft.com/office/powerpoint/2010/main" val="1920914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 interactivity of the web also facilitates a scene-by-scene narrative — a device employed frequently by The New York Times‘ graphics team in recent years. </a:t>
            </a:r>
            <a:endParaRPr lang="en-IN" sz="2400" dirty="0" smtClean="0"/>
          </a:p>
          <a:p>
            <a:r>
              <a:rPr lang="en-IN" sz="2400" dirty="0" smtClean="0"/>
              <a:t>At </a:t>
            </a:r>
            <a:r>
              <a:rPr lang="en-IN" sz="2400" dirty="0"/>
              <a:t>New Scientist, </a:t>
            </a:r>
            <a:r>
              <a:rPr lang="en-IN" sz="2400" dirty="0" err="1" smtClean="0"/>
              <a:t>sed</a:t>
            </a:r>
            <a:r>
              <a:rPr lang="en-IN" sz="2400" dirty="0" smtClean="0"/>
              <a:t> </a:t>
            </a:r>
            <a:r>
              <a:rPr lang="en-IN" sz="2400" dirty="0"/>
              <a:t>this approach for this interactive, exploring the likely number of Earth-like planets in our Galaxy:</a:t>
            </a:r>
          </a:p>
          <a:p>
            <a:endParaRPr lang="en-IN" sz="2400" dirty="0"/>
          </a:p>
          <a:p>
            <a:endParaRPr lang="en-IN" sz="2400" dirty="0"/>
          </a:p>
        </p:txBody>
      </p:sp>
    </p:spTree>
    <p:extLst>
      <p:ext uri="{BB962C8B-B14F-4D97-AF65-F5344CB8AC3E}">
        <p14:creationId xmlns:p14="http://schemas.microsoft.com/office/powerpoint/2010/main" val="16191689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71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88640"/>
            <a:ext cx="6813627" cy="527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55776" y="5934670"/>
            <a:ext cx="4572000" cy="923330"/>
          </a:xfrm>
          <a:prstGeom prst="rect">
            <a:avLst/>
          </a:prstGeom>
        </p:spPr>
        <p:txBody>
          <a:bodyPr>
            <a:spAutoFit/>
          </a:bodyPr>
          <a:lstStyle/>
          <a:p>
            <a:r>
              <a:rPr lang="en-IN" dirty="0"/>
              <a:t>(Source: </a:t>
            </a:r>
            <a:r>
              <a:rPr lang="en-IN" i="1" dirty="0">
                <a:hlinkClick r:id="rId3"/>
              </a:rPr>
              <a:t>New Scientist</a:t>
            </a:r>
            <a:r>
              <a:rPr lang="en-IN" dirty="0"/>
              <a:t>)</a:t>
            </a:r>
          </a:p>
          <a:p>
            <a:r>
              <a:rPr lang="en-IN" dirty="0"/>
              <a:t/>
            </a:r>
            <a:br>
              <a:rPr lang="en-IN" dirty="0"/>
            </a:br>
            <a:endParaRPr lang="en-IN" dirty="0"/>
          </a:p>
        </p:txBody>
      </p:sp>
    </p:spTree>
    <p:extLst>
      <p:ext uri="{BB962C8B-B14F-4D97-AF65-F5344CB8AC3E}">
        <p14:creationId xmlns:p14="http://schemas.microsoft.com/office/powerpoint/2010/main" val="3889809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‘Mobile-first’ may change your approach</a:t>
            </a:r>
            <a:br>
              <a:rPr lang="en-IN" b="1" dirty="0"/>
            </a:br>
            <a:r>
              <a:rPr lang="en-IN" dirty="0"/>
              <a:t/>
            </a:r>
            <a:br>
              <a:rPr lang="en-IN" dirty="0"/>
            </a:br>
            <a:endParaRPr lang="en-IN" dirty="0"/>
          </a:p>
        </p:txBody>
      </p:sp>
      <p:sp>
        <p:nvSpPr>
          <p:cNvPr id="3" name="Content Placeholder 2"/>
          <p:cNvSpPr>
            <a:spLocks noGrp="1"/>
          </p:cNvSpPr>
          <p:nvPr>
            <p:ph idx="1"/>
          </p:nvPr>
        </p:nvSpPr>
        <p:spPr/>
        <p:txBody>
          <a:bodyPr/>
          <a:lstStyle/>
          <a:p>
            <a:r>
              <a:rPr lang="en-IN" dirty="0"/>
              <a:t>Increasingly, news content is being viewed on mobile devices with small screens</a:t>
            </a:r>
          </a:p>
          <a:p>
            <a:r>
              <a:rPr lang="en-IN" dirty="0"/>
              <a:t>At the most basic level, this means making graphics “responsive,” so that their size adjusts to screen size. But there is more to effective design for mobile than this.</a:t>
            </a:r>
          </a:p>
          <a:p>
            <a:r>
              <a:rPr lang="en-IN" dirty="0"/>
              <a:t>We have already discussed the value of small multiples, which can be made to reflow for different screen sizes.</a:t>
            </a:r>
          </a:p>
          <a:p>
            <a:endParaRPr lang="en-IN" dirty="0"/>
          </a:p>
        </p:txBody>
      </p:sp>
    </p:spTree>
    <p:extLst>
      <p:ext uri="{BB962C8B-B14F-4D97-AF65-F5344CB8AC3E}">
        <p14:creationId xmlns:p14="http://schemas.microsoft.com/office/powerpoint/2010/main" val="18875691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260649"/>
            <a:ext cx="8229600" cy="5589944"/>
          </a:xfrm>
        </p:spPr>
        <p:txBody>
          <a:bodyPr/>
          <a:lstStyle/>
          <a:p>
            <a:r>
              <a:rPr lang="en-IN" dirty="0">
                <a:hlinkClick r:id="rId2"/>
              </a:rPr>
              <a:t>This interactive</a:t>
            </a:r>
            <a:r>
              <a:rPr lang="en-IN" dirty="0"/>
              <a:t>, exploring spending on incarceration by block in Chicago, is a nice example of organizing and displaying the same material differently for different screen sizes. Open it up on your laptop then reduce the size of your </a:t>
            </a:r>
            <a:r>
              <a:rPr lang="en-IN" dirty="0" err="1"/>
              <a:t>browswer</a:t>
            </a:r>
            <a:r>
              <a:rPr lang="en-IN" dirty="0"/>
              <a:t> window to see how it behaves.</a:t>
            </a:r>
          </a:p>
        </p:txBody>
      </p:sp>
    </p:spTree>
    <p:extLst>
      <p:ext uri="{BB962C8B-B14F-4D97-AF65-F5344CB8AC3E}">
        <p14:creationId xmlns:p14="http://schemas.microsoft.com/office/powerpoint/2010/main" val="2800730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81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439" y="1323975"/>
            <a:ext cx="566689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051720" y="5934670"/>
            <a:ext cx="4572000" cy="923330"/>
          </a:xfrm>
          <a:prstGeom prst="rect">
            <a:avLst/>
          </a:prstGeom>
        </p:spPr>
        <p:txBody>
          <a:bodyPr>
            <a:spAutoFit/>
          </a:bodyPr>
          <a:lstStyle/>
          <a:p>
            <a:r>
              <a:rPr lang="en-IN" dirty="0"/>
              <a:t>(Source: </a:t>
            </a:r>
            <a:r>
              <a:rPr lang="en-IN" dirty="0" err="1">
                <a:hlinkClick r:id="rId3"/>
              </a:rPr>
              <a:t>DataMade</a:t>
            </a:r>
            <a:r>
              <a:rPr lang="en-IN" dirty="0"/>
              <a:t>)</a:t>
            </a:r>
          </a:p>
          <a:p>
            <a:r>
              <a:rPr lang="en-IN" dirty="0"/>
              <a:t/>
            </a:r>
            <a:br>
              <a:rPr lang="en-IN" dirty="0"/>
            </a:br>
            <a:endParaRPr lang="en-IN" dirty="0"/>
          </a:p>
        </p:txBody>
      </p:sp>
    </p:spTree>
    <p:extLst>
      <p:ext uri="{BB962C8B-B14F-4D97-AF65-F5344CB8AC3E}">
        <p14:creationId xmlns:p14="http://schemas.microsoft.com/office/powerpoint/2010/main" val="13232763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404665"/>
            <a:ext cx="4592076" cy="5445928"/>
          </a:xfrm>
        </p:spPr>
        <p:txBody>
          <a:bodyPr>
            <a:normAutofit/>
          </a:bodyPr>
          <a:lstStyle/>
          <a:p>
            <a:r>
              <a:rPr lang="en-IN" sz="2400" dirty="0"/>
              <a:t>Again, a step-by-step narrative can be a useful device in overcoming the limitations of a small screen. This interactive, exploring school segregation by race in Florida, is a good example of this approach:</a:t>
            </a:r>
          </a:p>
          <a:p>
            <a:endParaRPr lang="en-IN" sz="24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028506"/>
            <a:ext cx="319087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571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 careful with animation</a:t>
            </a:r>
            <a:br>
              <a:rPr lang="en-IN" b="1" dirty="0"/>
            </a:br>
            <a:r>
              <a:rPr lang="en-IN" dirty="0"/>
              <a:t/>
            </a:r>
            <a:br>
              <a:rPr lang="en-IN" dirty="0"/>
            </a:br>
            <a:endParaRPr lang="en-IN" dirty="0"/>
          </a:p>
        </p:txBody>
      </p:sp>
      <p:sp>
        <p:nvSpPr>
          <p:cNvPr id="3" name="Content Placeholder 2"/>
          <p:cNvSpPr>
            <a:spLocks noGrp="1"/>
          </p:cNvSpPr>
          <p:nvPr>
            <p:ph idx="1"/>
          </p:nvPr>
        </p:nvSpPr>
        <p:spPr>
          <a:xfrm>
            <a:off x="700004" y="980729"/>
            <a:ext cx="8229600" cy="4869864"/>
          </a:xfrm>
        </p:spPr>
        <p:txBody>
          <a:bodyPr>
            <a:normAutofit fontScale="77500" lnSpcReduction="20000"/>
          </a:bodyPr>
          <a:lstStyle/>
          <a:p>
            <a:r>
              <a:rPr lang="en-IN" dirty="0"/>
              <a:t>Animation in interactives can be very effective. But remember the goal of staying true to the ‘feel’ of the data. Animated images evolve over time, so animation can be particularly useful to encode data that changes over time. But again you need to think about what the human brain is able to perceive. Research has shown that people have trouble tracking more than about four points at a time. Try playing </a:t>
            </a:r>
            <a:r>
              <a:rPr lang="en-IN" dirty="0" err="1"/>
              <a:t>Gapminder</a:t>
            </a:r>
            <a:r>
              <a:rPr lang="en-IN" dirty="0"/>
              <a:t> World without the energetic audio commentary of Hans </a:t>
            </a:r>
            <a:r>
              <a:rPr lang="en-IN" dirty="0" err="1"/>
              <a:t>Rosling’s</a:t>
            </a:r>
            <a:r>
              <a:rPr lang="en-IN" dirty="0"/>
              <a:t> “200 Countries” video, and see whether the story told by the data is clear.</a:t>
            </a:r>
          </a:p>
          <a:p>
            <a:endParaRPr lang="en-IN" dirty="0"/>
          </a:p>
          <a:p>
            <a:r>
              <a:rPr lang="en-IN" dirty="0"/>
              <a:t>Animated transitions between different states of a graphic can be pleasing. But overdo it, and you’re into the realm of annoying </a:t>
            </a:r>
            <a:r>
              <a:rPr lang="en-IN" dirty="0" err="1"/>
              <a:t>Powerpoint</a:t>
            </a:r>
            <a:r>
              <a:rPr lang="en-IN" dirty="0"/>
              <a:t> presentations with items zooming into slides with distracting animation effects. It’s also possible for elegant animated transitions to “steal the show” from the story told by the data, which arguably is the case for this exploration by The New York Times of President Obama’s 2013 budget request to Congress:</a:t>
            </a:r>
          </a:p>
        </p:txBody>
      </p:sp>
    </p:spTree>
    <p:extLst>
      <p:ext uri="{BB962C8B-B14F-4D97-AF65-F5344CB8AC3E}">
        <p14:creationId xmlns:p14="http://schemas.microsoft.com/office/powerpoint/2010/main" val="1508215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332657"/>
            <a:ext cx="8229600" cy="5517936"/>
          </a:xfrm>
        </p:spPr>
        <p:txBody>
          <a:bodyPr>
            <a:normAutofit/>
          </a:bodyPr>
          <a:lstStyle/>
          <a:p>
            <a:r>
              <a:rPr lang="en-IN" sz="2400" dirty="0"/>
              <a:t>When encoding data with </a:t>
            </a:r>
            <a:r>
              <a:rPr lang="en-IN" sz="2400" dirty="0" err="1"/>
              <a:t>color</a:t>
            </a:r>
            <a:r>
              <a:rPr lang="en-IN" sz="2400" dirty="0"/>
              <a:t>, take care to fit the </a:t>
            </a:r>
            <a:r>
              <a:rPr lang="en-IN" sz="2400" dirty="0" err="1"/>
              <a:t>color</a:t>
            </a:r>
            <a:r>
              <a:rPr lang="en-IN" sz="2400" dirty="0"/>
              <a:t> scheme to your data, and the story you’re aiming to tell. </a:t>
            </a:r>
            <a:endParaRPr lang="en-IN" sz="2400" dirty="0" smtClean="0"/>
          </a:p>
          <a:p>
            <a:r>
              <a:rPr lang="en-IN" sz="2400" dirty="0" err="1" smtClean="0"/>
              <a:t>Color</a:t>
            </a:r>
            <a:r>
              <a:rPr lang="en-IN" sz="2400" dirty="0" smtClean="0"/>
              <a:t> </a:t>
            </a:r>
            <a:r>
              <a:rPr lang="en-IN" sz="2400" dirty="0"/>
              <a:t>is often used to encode the values of categorical data. </a:t>
            </a:r>
            <a:endParaRPr lang="en-IN" sz="2400" dirty="0" smtClean="0"/>
          </a:p>
          <a:p>
            <a:r>
              <a:rPr lang="en-IN" sz="2400" dirty="0" smtClean="0"/>
              <a:t>Here </a:t>
            </a:r>
            <a:r>
              <a:rPr lang="en-IN" sz="2400" dirty="0"/>
              <a:t>you want to use “qualitative” </a:t>
            </a:r>
            <a:r>
              <a:rPr lang="en-IN" sz="2400" dirty="0" err="1"/>
              <a:t>color</a:t>
            </a:r>
            <a:r>
              <a:rPr lang="en-IN" sz="2400" dirty="0"/>
              <a:t> schemes, where the aim is to pick </a:t>
            </a:r>
            <a:r>
              <a:rPr lang="en-IN" sz="2400" dirty="0" err="1"/>
              <a:t>colors</a:t>
            </a:r>
            <a:r>
              <a:rPr lang="en-IN" sz="2400" dirty="0"/>
              <a:t> that will be maximally distinctive, as widely spread around the </a:t>
            </a:r>
            <a:r>
              <a:rPr lang="en-IN" sz="2400" dirty="0" err="1"/>
              <a:t>color</a:t>
            </a:r>
            <a:r>
              <a:rPr lang="en-IN" sz="2400" dirty="0"/>
              <a:t> wheel as possible</a:t>
            </a:r>
            <a:r>
              <a:rPr lang="en-IN" sz="2400" dirty="0" smtClean="0"/>
              <a:t>:</a:t>
            </a:r>
            <a:r>
              <a:rPr lang="en-IN" sz="2400" dirty="0"/>
              <a:t/>
            </a:r>
            <a:br>
              <a:rPr lang="en-IN" sz="2400" dirty="0"/>
            </a:br>
            <a:endParaRPr lang="en-IN" sz="2400"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660" y="2644105"/>
            <a:ext cx="598170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20280" y="5818038"/>
            <a:ext cx="4572000" cy="923330"/>
          </a:xfrm>
          <a:prstGeom prst="rect">
            <a:avLst/>
          </a:prstGeom>
        </p:spPr>
        <p:txBody>
          <a:bodyPr>
            <a:spAutoFit/>
          </a:bodyPr>
          <a:lstStyle/>
          <a:p>
            <a:r>
              <a:rPr lang="en-IN" dirty="0"/>
              <a:t>(Source: </a:t>
            </a:r>
            <a:r>
              <a:rPr lang="en-IN" dirty="0" err="1">
                <a:hlinkClick r:id="rId3"/>
              </a:rPr>
              <a:t>ColorBrewer</a:t>
            </a:r>
            <a:r>
              <a:rPr lang="en-IN" dirty="0"/>
              <a:t>)</a:t>
            </a:r>
          </a:p>
          <a:p>
            <a:r>
              <a:rPr lang="en-IN" dirty="0"/>
              <a:t/>
            </a:r>
            <a:br>
              <a:rPr lang="en-IN" dirty="0"/>
            </a:br>
            <a:endParaRPr lang="en-IN" dirty="0"/>
          </a:p>
        </p:txBody>
      </p:sp>
    </p:spTree>
    <p:extLst>
      <p:ext uri="{BB962C8B-B14F-4D97-AF65-F5344CB8AC3E}">
        <p14:creationId xmlns:p14="http://schemas.microsoft.com/office/powerpoint/2010/main" val="2879522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01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3084" y="1323975"/>
            <a:ext cx="574360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55776" y="5967419"/>
            <a:ext cx="4572000" cy="923330"/>
          </a:xfrm>
          <a:prstGeom prst="rect">
            <a:avLst/>
          </a:prstGeom>
        </p:spPr>
        <p:txBody>
          <a:bodyPr>
            <a:spAutoFit/>
          </a:bodyPr>
          <a:lstStyle/>
          <a:p>
            <a:r>
              <a:rPr lang="en-IN" dirty="0"/>
              <a:t>(Source: </a:t>
            </a:r>
            <a:r>
              <a:rPr lang="en-IN" i="1" dirty="0">
                <a:hlinkClick r:id="rId3"/>
              </a:rPr>
              <a:t>The New York Times</a:t>
            </a:r>
            <a:r>
              <a:rPr lang="en-IN" dirty="0"/>
              <a:t>)</a:t>
            </a:r>
          </a:p>
          <a:p>
            <a:r>
              <a:rPr lang="en-IN" dirty="0"/>
              <a:t/>
            </a:r>
            <a:br>
              <a:rPr lang="en-IN" dirty="0"/>
            </a:br>
            <a:endParaRPr lang="en-IN" dirty="0"/>
          </a:p>
        </p:txBody>
      </p:sp>
    </p:spTree>
    <p:extLst>
      <p:ext uri="{BB962C8B-B14F-4D97-AF65-F5344CB8AC3E}">
        <p14:creationId xmlns:p14="http://schemas.microsoft.com/office/powerpoint/2010/main" val="2038621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Sketch and experiment to find the story</a:t>
            </a:r>
            <a:br>
              <a:rPr lang="en-IN" b="1" dirty="0"/>
            </a:br>
            <a:r>
              <a:rPr lang="en-IN" dirty="0"/>
              <a:t/>
            </a:r>
            <a:br>
              <a:rPr lang="en-IN" dirty="0"/>
            </a:br>
            <a:endParaRPr lang="en-IN" dirty="0"/>
          </a:p>
        </p:txBody>
      </p:sp>
      <p:sp>
        <p:nvSpPr>
          <p:cNvPr id="3" name="Content Placeholder 2"/>
          <p:cNvSpPr>
            <a:spLocks noGrp="1"/>
          </p:cNvSpPr>
          <p:nvPr>
            <p:ph idx="1"/>
          </p:nvPr>
        </p:nvSpPr>
        <p:spPr/>
        <p:txBody>
          <a:bodyPr>
            <a:normAutofit fontScale="92500" lnSpcReduction="20000"/>
          </a:bodyPr>
          <a:lstStyle/>
          <a:p>
            <a:r>
              <a:rPr lang="en-IN" dirty="0" smtClean="0"/>
              <a:t>There </a:t>
            </a:r>
            <a:r>
              <a:rPr lang="en-IN" dirty="0"/>
              <a:t>are many ways of visualizing the same data. Effective graphics and interactives do not usually emerge fully formed. </a:t>
            </a:r>
            <a:endParaRPr lang="en-IN" dirty="0" smtClean="0"/>
          </a:p>
          <a:p>
            <a:r>
              <a:rPr lang="en-IN" dirty="0" smtClean="0"/>
              <a:t>They </a:t>
            </a:r>
            <a:r>
              <a:rPr lang="en-IN" dirty="0"/>
              <a:t>usually arise through sketching and experimentation.</a:t>
            </a:r>
          </a:p>
          <a:p>
            <a:r>
              <a:rPr lang="en-IN" dirty="0"/>
              <a:t>As you sketch and experiment with data, use the framework suggested by the chart selector thought-starter to prioritize different chart types, and always keep the perceptual hierarchy of visual cues at the front of your mind. </a:t>
            </a:r>
            <a:endParaRPr lang="en-IN" dirty="0" smtClean="0"/>
          </a:p>
          <a:p>
            <a:r>
              <a:rPr lang="en-IN" dirty="0" smtClean="0"/>
              <a:t>Remember </a:t>
            </a:r>
            <a:r>
              <a:rPr lang="en-IN" dirty="0"/>
              <a:t>the mantra: Design for the human brain!</a:t>
            </a:r>
          </a:p>
          <a:p>
            <a:r>
              <a:rPr lang="en-IN" dirty="0"/>
              <a:t>Also, show your experiments to friends and colleagues. </a:t>
            </a:r>
            <a:endParaRPr lang="en-IN" dirty="0" smtClean="0"/>
          </a:p>
          <a:p>
            <a:r>
              <a:rPr lang="en-IN" dirty="0" smtClean="0"/>
              <a:t>If </a:t>
            </a:r>
            <a:r>
              <a:rPr lang="en-IN" dirty="0"/>
              <a:t>people are confused or don’t see the story, you may need to try a different approach</a:t>
            </a:r>
            <a:r>
              <a:rPr lang="en-IN" dirty="0" smtClean="0"/>
              <a:t>.</a:t>
            </a:r>
            <a:endParaRPr lang="en-IN" dirty="0"/>
          </a:p>
        </p:txBody>
      </p:sp>
    </p:spTree>
    <p:extLst>
      <p:ext uri="{BB962C8B-B14F-4D97-AF65-F5344CB8AC3E}">
        <p14:creationId xmlns:p14="http://schemas.microsoft.com/office/powerpoint/2010/main" val="1307343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Learn from the </a:t>
            </a:r>
            <a:r>
              <a:rPr lang="en-IN" b="1" dirty="0" smtClean="0"/>
              <a:t>experts</a:t>
            </a:r>
            <a:endParaRPr lang="en-IN" dirty="0"/>
          </a:p>
        </p:txBody>
      </p:sp>
      <p:sp>
        <p:nvSpPr>
          <p:cNvPr id="3" name="Content Placeholder 2"/>
          <p:cNvSpPr>
            <a:spLocks noGrp="1"/>
          </p:cNvSpPr>
          <p:nvPr>
            <p:ph idx="1"/>
          </p:nvPr>
        </p:nvSpPr>
        <p:spPr/>
        <p:txBody>
          <a:bodyPr/>
          <a:lstStyle/>
          <a:p>
            <a:r>
              <a:rPr lang="en-IN" dirty="0"/>
              <a:t>Over the coming weeks and beyond, make a habit of looking for innovative graphics, especially those employing unusual chart forms, that communicate the story from data in an effective way. </a:t>
            </a:r>
            <a:endParaRPr lang="en-IN" dirty="0" smtClean="0"/>
          </a:p>
          <a:p>
            <a:r>
              <a:rPr lang="en-IN" dirty="0" smtClean="0"/>
              <a:t>Work </a:t>
            </a:r>
            <a:r>
              <a:rPr lang="en-IN" dirty="0"/>
              <a:t>out how they use visual cues to encode data. Here are a couple of examples from </a:t>
            </a:r>
            <a:r>
              <a:rPr lang="en-IN" i="1" dirty="0"/>
              <a:t>The New York Times</a:t>
            </a:r>
            <a:r>
              <a:rPr lang="en-IN" dirty="0"/>
              <a:t> to get you started. </a:t>
            </a:r>
          </a:p>
        </p:txBody>
      </p:sp>
    </p:spTree>
    <p:extLst>
      <p:ext uri="{BB962C8B-B14F-4D97-AF65-F5344CB8AC3E}">
        <p14:creationId xmlns:p14="http://schemas.microsoft.com/office/powerpoint/2010/main" val="533824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426" y="12125"/>
            <a:ext cx="9172425" cy="534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27784" y="5946154"/>
            <a:ext cx="4572000" cy="923330"/>
          </a:xfrm>
          <a:prstGeom prst="rect">
            <a:avLst/>
          </a:prstGeom>
        </p:spPr>
        <p:txBody>
          <a:bodyPr>
            <a:spAutoFit/>
          </a:bodyPr>
          <a:lstStyle/>
          <a:p>
            <a:r>
              <a:rPr lang="en-IN" dirty="0"/>
              <a:t>(Source: </a:t>
            </a:r>
            <a:r>
              <a:rPr lang="en-IN" i="1" dirty="0">
                <a:hlinkClick r:id="rId3"/>
              </a:rPr>
              <a:t>The New York Times</a:t>
            </a:r>
            <a:r>
              <a:rPr lang="en-IN" dirty="0"/>
              <a:t>)</a:t>
            </a:r>
          </a:p>
          <a:p>
            <a:r>
              <a:rPr lang="en-IN" dirty="0"/>
              <a:t/>
            </a:r>
            <a:br>
              <a:rPr lang="en-IN" dirty="0"/>
            </a:br>
            <a:endParaRPr lang="en-IN" dirty="0"/>
          </a:p>
        </p:txBody>
      </p:sp>
    </p:spTree>
    <p:extLst>
      <p:ext uri="{BB962C8B-B14F-4D97-AF65-F5344CB8AC3E}">
        <p14:creationId xmlns:p14="http://schemas.microsoft.com/office/powerpoint/2010/main" val="30637560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22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54" y="0"/>
            <a:ext cx="9174054" cy="589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83768" y="5946154"/>
            <a:ext cx="4572000" cy="923330"/>
          </a:xfrm>
          <a:prstGeom prst="rect">
            <a:avLst/>
          </a:prstGeom>
        </p:spPr>
        <p:txBody>
          <a:bodyPr>
            <a:spAutoFit/>
          </a:bodyPr>
          <a:lstStyle/>
          <a:p>
            <a:r>
              <a:rPr lang="en-IN" dirty="0"/>
              <a:t>(Source: </a:t>
            </a:r>
            <a:r>
              <a:rPr lang="en-IN" i="1" dirty="0">
                <a:hlinkClick r:id="rId3"/>
              </a:rPr>
              <a:t>The New York Times</a:t>
            </a:r>
            <a:r>
              <a:rPr lang="en-IN" dirty="0"/>
              <a:t>)</a:t>
            </a:r>
          </a:p>
          <a:p>
            <a:r>
              <a:rPr lang="en-IN" dirty="0"/>
              <a:t/>
            </a:r>
            <a:br>
              <a:rPr lang="en-IN" dirty="0"/>
            </a:br>
            <a:endParaRPr lang="en-IN" dirty="0"/>
          </a:p>
        </p:txBody>
      </p:sp>
    </p:spTree>
    <p:extLst>
      <p:ext uri="{BB962C8B-B14F-4D97-AF65-F5344CB8AC3E}">
        <p14:creationId xmlns:p14="http://schemas.microsoft.com/office/powerpoint/2010/main" val="3921480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smtClean="0"/>
              <a:t>Further Reading </a:t>
            </a:r>
          </a:p>
          <a:p>
            <a:r>
              <a:rPr lang="en-IN" dirty="0"/>
              <a:t>Amazon.com: Functional Art, The: An introduction to information graphics and visualization (Voices That Matter): 9780321834737: Cairo, Alberto: </a:t>
            </a:r>
            <a:r>
              <a:rPr lang="en-IN" dirty="0" smtClean="0"/>
              <a:t>Books</a:t>
            </a:r>
          </a:p>
          <a:p>
            <a:endParaRPr lang="en-IN" dirty="0"/>
          </a:p>
          <a:p>
            <a:r>
              <a:rPr lang="en-IN" b="1" dirty="0"/>
              <a:t>Data Points: Visualization That Means Something 1st </a:t>
            </a:r>
            <a:r>
              <a:rPr lang="en-IN" b="1" dirty="0" smtClean="0"/>
              <a:t>Edition</a:t>
            </a:r>
            <a:endParaRPr lang="en-IN" b="1" dirty="0"/>
          </a:p>
        </p:txBody>
      </p:sp>
    </p:spTree>
    <p:extLst>
      <p:ext uri="{BB962C8B-B14F-4D97-AF65-F5344CB8AC3E}">
        <p14:creationId xmlns:p14="http://schemas.microsoft.com/office/powerpoint/2010/main" val="24247897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5841" y="2967335"/>
            <a:ext cx="285232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Question</a:t>
            </a:r>
          </a:p>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923128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242704"/>
            <a:ext cx="8229600" cy="5850592"/>
          </a:xfrm>
        </p:spPr>
        <p:txBody>
          <a:bodyPr>
            <a:normAutofit/>
          </a:bodyPr>
          <a:lstStyle/>
          <a:p>
            <a:r>
              <a:rPr lang="en-IN" sz="2400" dirty="0"/>
              <a:t>When using </a:t>
            </a:r>
            <a:r>
              <a:rPr lang="en-IN" sz="2400" dirty="0" err="1"/>
              <a:t>color</a:t>
            </a:r>
            <a:r>
              <a:rPr lang="en-IN" sz="2400" dirty="0"/>
              <a:t> to encode continuous data, it usually makes sense to use increasing intensity, or saturation of </a:t>
            </a:r>
            <a:r>
              <a:rPr lang="en-IN" sz="2400" dirty="0" err="1"/>
              <a:t>color</a:t>
            </a:r>
            <a:r>
              <a:rPr lang="en-IN" sz="2400" dirty="0"/>
              <a:t> to indicate larger values. </a:t>
            </a:r>
            <a:endParaRPr lang="en-IN" sz="2400" dirty="0" smtClean="0"/>
          </a:p>
          <a:p>
            <a:r>
              <a:rPr lang="en-IN" sz="2400" dirty="0" smtClean="0"/>
              <a:t>These </a:t>
            </a:r>
            <a:r>
              <a:rPr lang="en-IN" sz="2400" dirty="0"/>
              <a:t>are called “sequential” </a:t>
            </a:r>
            <a:r>
              <a:rPr lang="en-IN" sz="2400" dirty="0" err="1"/>
              <a:t>color</a:t>
            </a:r>
            <a:r>
              <a:rPr lang="en-IN" sz="2400" dirty="0"/>
              <a:t> schemes:</a:t>
            </a:r>
          </a:p>
          <a:p>
            <a:r>
              <a:rPr lang="en-IN" sz="2400" dirty="0"/>
              <a:t/>
            </a:r>
            <a:br>
              <a:rPr lang="en-IN" sz="2400" dirty="0"/>
            </a:br>
            <a:endParaRPr lang="en-IN" sz="2400"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3" y="2060848"/>
            <a:ext cx="5285581"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203848" y="6309320"/>
            <a:ext cx="4572000" cy="923330"/>
          </a:xfrm>
          <a:prstGeom prst="rect">
            <a:avLst/>
          </a:prstGeom>
        </p:spPr>
        <p:txBody>
          <a:bodyPr>
            <a:spAutoFit/>
          </a:bodyPr>
          <a:lstStyle/>
          <a:p>
            <a:r>
              <a:rPr lang="en-IN" dirty="0"/>
              <a:t>(Source: </a:t>
            </a:r>
            <a:r>
              <a:rPr lang="en-IN" dirty="0" err="1">
                <a:hlinkClick r:id="rId3"/>
              </a:rPr>
              <a:t>ColorBrewer</a:t>
            </a:r>
            <a:r>
              <a:rPr lang="en-IN" dirty="0"/>
              <a:t>)</a:t>
            </a:r>
          </a:p>
          <a:p>
            <a:r>
              <a:rPr lang="en-IN" dirty="0"/>
              <a:t/>
            </a:r>
            <a:br>
              <a:rPr lang="en-IN" dirty="0"/>
            </a:br>
            <a:endParaRPr lang="en-IN" dirty="0"/>
          </a:p>
        </p:txBody>
      </p:sp>
    </p:spTree>
    <p:extLst>
      <p:ext uri="{BB962C8B-B14F-4D97-AF65-F5344CB8AC3E}">
        <p14:creationId xmlns:p14="http://schemas.microsoft.com/office/powerpoint/2010/main" val="3749653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188640"/>
            <a:ext cx="8229600" cy="5661953"/>
          </a:xfrm>
        </p:spPr>
        <p:txBody>
          <a:bodyPr>
            <a:normAutofit/>
          </a:bodyPr>
          <a:lstStyle/>
          <a:p>
            <a:r>
              <a:rPr lang="en-IN" sz="2400" dirty="0" smtClean="0"/>
              <a:t>In some circumstances, you may have data that has positive and negative values, or which highlights deviation from a central value. </a:t>
            </a:r>
          </a:p>
          <a:p>
            <a:r>
              <a:rPr lang="en-IN" sz="2400" dirty="0" smtClean="0"/>
              <a:t>Here, you should use a “diverging” </a:t>
            </a:r>
            <a:r>
              <a:rPr lang="en-IN" sz="2400" dirty="0" err="1" smtClean="0"/>
              <a:t>color</a:t>
            </a:r>
            <a:r>
              <a:rPr lang="en-IN" sz="2400" dirty="0" smtClean="0"/>
              <a:t> scheme, which will usually have two </a:t>
            </a:r>
            <a:r>
              <a:rPr lang="en-IN" sz="2400" dirty="0" err="1" smtClean="0"/>
              <a:t>colors</a:t>
            </a:r>
            <a:r>
              <a:rPr lang="en-IN" sz="2400" dirty="0" smtClean="0"/>
              <a:t> reasonably well separated on the </a:t>
            </a:r>
            <a:r>
              <a:rPr lang="en-IN" sz="2400" dirty="0" err="1" smtClean="0"/>
              <a:t>color</a:t>
            </a:r>
            <a:r>
              <a:rPr lang="en-IN" sz="2400" dirty="0" smtClean="0"/>
              <a:t> wheel as its end points, and cycle through a neutral </a:t>
            </a:r>
            <a:r>
              <a:rPr lang="en-IN" sz="2400" dirty="0" err="1" smtClean="0"/>
              <a:t>color</a:t>
            </a:r>
            <a:r>
              <a:rPr lang="en-IN" sz="2400" dirty="0" smtClean="0"/>
              <a:t> in the middle:</a:t>
            </a:r>
          </a:p>
          <a:p>
            <a:r>
              <a:rPr lang="en-IN" sz="2000" dirty="0" smtClean="0"/>
              <a:t/>
            </a:r>
            <a:br>
              <a:rPr lang="en-IN" sz="2000" dirty="0" smtClean="0"/>
            </a:br>
            <a:endParaRPr lang="en-IN" sz="2000"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536" y="2708920"/>
            <a:ext cx="7285895" cy="357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0" y="5805264"/>
            <a:ext cx="4572000" cy="923330"/>
          </a:xfrm>
          <a:prstGeom prst="rect">
            <a:avLst/>
          </a:prstGeom>
        </p:spPr>
        <p:txBody>
          <a:bodyPr>
            <a:spAutoFit/>
          </a:bodyPr>
          <a:lstStyle/>
          <a:p>
            <a:r>
              <a:rPr lang="en-IN" dirty="0"/>
              <a:t>(Source: </a:t>
            </a:r>
            <a:r>
              <a:rPr lang="en-IN" dirty="0" err="1">
                <a:hlinkClick r:id="rId3"/>
              </a:rPr>
              <a:t>ColorBrewer</a:t>
            </a:r>
            <a:r>
              <a:rPr lang="en-IN" dirty="0"/>
              <a:t>)</a:t>
            </a:r>
          </a:p>
          <a:p>
            <a:r>
              <a:rPr lang="en-IN" dirty="0"/>
              <a:t/>
            </a:r>
            <a:br>
              <a:rPr lang="en-IN" dirty="0"/>
            </a:br>
            <a:endParaRPr lang="en-IN" dirty="0"/>
          </a:p>
        </p:txBody>
      </p:sp>
    </p:spTree>
    <p:extLst>
      <p:ext uri="{BB962C8B-B14F-4D97-AF65-F5344CB8AC3E}">
        <p14:creationId xmlns:p14="http://schemas.microsoft.com/office/powerpoint/2010/main" val="2915692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260649"/>
            <a:ext cx="8229600" cy="5589944"/>
          </a:xfrm>
        </p:spPr>
        <p:txBody>
          <a:bodyPr>
            <a:normAutofit/>
          </a:bodyPr>
          <a:lstStyle/>
          <a:p>
            <a:r>
              <a:rPr lang="en-IN" dirty="0"/>
              <a:t>Choosing </a:t>
            </a:r>
            <a:r>
              <a:rPr lang="en-IN" dirty="0" err="1"/>
              <a:t>color</a:t>
            </a:r>
            <a:r>
              <a:rPr lang="en-IN" dirty="0"/>
              <a:t> schemes is a complex science and </a:t>
            </a:r>
            <a:r>
              <a:rPr lang="en-IN" dirty="0" smtClean="0"/>
              <a:t>art</a:t>
            </a:r>
          </a:p>
          <a:p>
            <a:r>
              <a:rPr lang="en-IN" dirty="0" smtClean="0"/>
              <a:t>Many </a:t>
            </a:r>
            <a:r>
              <a:rPr lang="en-IN" dirty="0"/>
              <a:t>visualization tools include suggested </a:t>
            </a:r>
            <a:r>
              <a:rPr lang="en-IN" dirty="0" err="1"/>
              <a:t>color</a:t>
            </a:r>
            <a:r>
              <a:rPr lang="en-IN" dirty="0"/>
              <a:t> </a:t>
            </a:r>
            <a:r>
              <a:rPr lang="en-IN" dirty="0" smtClean="0"/>
              <a:t>palettes</a:t>
            </a:r>
          </a:p>
          <a:p>
            <a:r>
              <a:rPr lang="en-IN" dirty="0" err="1" smtClean="0">
                <a:hlinkClick r:id="rId2"/>
              </a:rPr>
              <a:t>ColorBrewer</a:t>
            </a:r>
            <a:r>
              <a:rPr lang="en-IN" dirty="0" smtClean="0"/>
              <a:t>,  </a:t>
            </a:r>
            <a:r>
              <a:rPr lang="en-IN" dirty="0" err="1" smtClean="0"/>
              <a:t>Orginally</a:t>
            </a:r>
            <a:r>
              <a:rPr lang="en-IN" dirty="0" smtClean="0"/>
              <a:t> </a:t>
            </a:r>
            <a:r>
              <a:rPr lang="en-IN" dirty="0"/>
              <a:t>designed for maps, but useful for charts in general, these </a:t>
            </a:r>
            <a:r>
              <a:rPr lang="en-IN" dirty="0" err="1"/>
              <a:t>color</a:t>
            </a:r>
            <a:r>
              <a:rPr lang="en-IN" dirty="0"/>
              <a:t> schemes have been rigorously tested to be maximally informative</a:t>
            </a:r>
            <a:r>
              <a:rPr lang="en-IN" dirty="0" smtClean="0"/>
              <a:t>.</a:t>
            </a:r>
            <a:endParaRPr lang="en-IN" dirty="0"/>
          </a:p>
        </p:txBody>
      </p:sp>
    </p:spTree>
    <p:extLst>
      <p:ext uri="{BB962C8B-B14F-4D97-AF65-F5344CB8AC3E}">
        <p14:creationId xmlns:p14="http://schemas.microsoft.com/office/powerpoint/2010/main" val="4164680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260648"/>
            <a:ext cx="8229600" cy="5904655"/>
          </a:xfrm>
        </p:spPr>
        <p:txBody>
          <a:bodyPr>
            <a:normAutofit fontScale="70000" lnSpcReduction="20000"/>
          </a:bodyPr>
          <a:lstStyle/>
          <a:p>
            <a:r>
              <a:rPr lang="en-IN" sz="2900" dirty="0" smtClean="0"/>
              <a:t>It </a:t>
            </a:r>
            <a:r>
              <a:rPr lang="en-IN" sz="2900" dirty="0"/>
              <a:t>suggests can be displayed according to their values on three </a:t>
            </a:r>
            <a:r>
              <a:rPr lang="en-IN" sz="2900" dirty="0" err="1"/>
              <a:t>color</a:t>
            </a:r>
            <a:r>
              <a:rPr lang="en-IN" sz="2900" dirty="0"/>
              <a:t> “models”: HEX, RGB and CMYK. </a:t>
            </a:r>
            <a:endParaRPr lang="en-IN" sz="2900" dirty="0" smtClean="0"/>
          </a:p>
          <a:p>
            <a:pPr lvl="1"/>
            <a:r>
              <a:rPr lang="en-IN" sz="2900" b="1" dirty="0" smtClean="0"/>
              <a:t>RGB</a:t>
            </a:r>
            <a:r>
              <a:rPr lang="en-IN" sz="2900" dirty="0"/>
              <a:t> Three values, describing a </a:t>
            </a:r>
            <a:r>
              <a:rPr lang="en-IN" sz="2900" dirty="0" err="1"/>
              <a:t>color</a:t>
            </a:r>
            <a:r>
              <a:rPr lang="en-IN" sz="2900" dirty="0"/>
              <a:t> in terms of combinations of red, green, and blue light, with each scale ranging from 0 to 255; sometimes extended to RGB(A), where A is alpha, which encodes transparency. Example: </a:t>
            </a:r>
            <a:r>
              <a:rPr lang="en-IN" sz="2900" dirty="0" err="1"/>
              <a:t>rgb</a:t>
            </a:r>
            <a:r>
              <a:rPr lang="en-IN" sz="2900" dirty="0"/>
              <a:t>(169, 104, 54).</a:t>
            </a:r>
          </a:p>
          <a:p>
            <a:pPr lvl="1"/>
            <a:r>
              <a:rPr lang="en-IN" sz="2900" b="1" dirty="0"/>
              <a:t>HEX</a:t>
            </a:r>
            <a:r>
              <a:rPr lang="en-IN" sz="2900" dirty="0"/>
              <a:t> A six-figure “hexadecimal” encoding of RGB values, with each scale ranging from hex 00 (equivalent to 0) to hex </a:t>
            </a:r>
            <a:r>
              <a:rPr lang="en-IN" sz="2900" dirty="0" err="1"/>
              <a:t>ff</a:t>
            </a:r>
            <a:r>
              <a:rPr lang="en-IN" sz="2900" dirty="0"/>
              <a:t> (equivalent to 255); HEX values will be familiar if you have any experience with web design, as they are commonly used to denote </a:t>
            </a:r>
            <a:r>
              <a:rPr lang="en-IN" sz="2900" dirty="0" err="1"/>
              <a:t>color</a:t>
            </a:r>
            <a:r>
              <a:rPr lang="en-IN" sz="2900" dirty="0"/>
              <a:t> in HTML and CSS. Example: #a96836</a:t>
            </a:r>
          </a:p>
          <a:p>
            <a:pPr lvl="1"/>
            <a:r>
              <a:rPr lang="en-IN" sz="2900" b="1" dirty="0"/>
              <a:t>CMYK</a:t>
            </a:r>
            <a:r>
              <a:rPr lang="en-IN" sz="2900" dirty="0"/>
              <a:t> Four values, describing a </a:t>
            </a:r>
            <a:r>
              <a:rPr lang="en-IN" sz="2900" dirty="0" err="1"/>
              <a:t>color</a:t>
            </a:r>
            <a:r>
              <a:rPr lang="en-IN" sz="2900" dirty="0"/>
              <a:t> in combinations of cyan, magenta, yellow and black, relevant to the combination of print inks. Example: </a:t>
            </a:r>
            <a:r>
              <a:rPr lang="en-IN" sz="2900" dirty="0" err="1"/>
              <a:t>cmyk</a:t>
            </a:r>
            <a:r>
              <a:rPr lang="en-IN" sz="2900" dirty="0"/>
              <a:t>(0, 0.385, 0.68, 0.337)</a:t>
            </a:r>
          </a:p>
          <a:p>
            <a:pPr lvl="1"/>
            <a:r>
              <a:rPr lang="en-IN" sz="2900" b="1" dirty="0"/>
              <a:t>HSL</a:t>
            </a:r>
            <a:r>
              <a:rPr lang="en-IN" sz="2900" dirty="0"/>
              <a:t> Three values, describing a </a:t>
            </a:r>
            <a:r>
              <a:rPr lang="en-IN" sz="2900" dirty="0" err="1"/>
              <a:t>color</a:t>
            </a:r>
            <a:r>
              <a:rPr lang="en-IN" sz="2900" dirty="0"/>
              <a:t> in terms of hue, saturation and lightness (running from black, through the </a:t>
            </a:r>
            <a:r>
              <a:rPr lang="en-IN" sz="2900" dirty="0" err="1"/>
              <a:t>color</a:t>
            </a:r>
            <a:r>
              <a:rPr lang="en-IN" sz="2900" dirty="0"/>
              <a:t> in question, to white). Hue is the position on a blended version of the </a:t>
            </a:r>
            <a:r>
              <a:rPr lang="en-IN" sz="2900" dirty="0" err="1"/>
              <a:t>color</a:t>
            </a:r>
            <a:r>
              <a:rPr lang="en-IN" sz="2900" dirty="0"/>
              <a:t> wheel in degrees around the circle ranging from 0 to 360, where 0 is red. Saturation and lightness are given as percentages. Example: </a:t>
            </a:r>
            <a:r>
              <a:rPr lang="en-IN" sz="2900" dirty="0" err="1"/>
              <a:t>hsl</a:t>
            </a:r>
            <a:r>
              <a:rPr lang="en-IN" sz="2900" dirty="0"/>
              <a:t>(26.1, 51.6%, 43.7%)</a:t>
            </a:r>
          </a:p>
          <a:p>
            <a:pPr lvl="1"/>
            <a:r>
              <a:rPr lang="en-IN" sz="2900" b="1" dirty="0"/>
              <a:t>HSV/B</a:t>
            </a:r>
            <a:r>
              <a:rPr lang="en-IN" sz="2900" dirty="0"/>
              <a:t> Similar to HSL, except that brightness (sometimes called value) replaces lightness, running from black to the </a:t>
            </a:r>
            <a:r>
              <a:rPr lang="en-IN" sz="2900" dirty="0" err="1"/>
              <a:t>color</a:t>
            </a:r>
            <a:r>
              <a:rPr lang="en-IN" sz="2900" dirty="0"/>
              <a:t> in question. </a:t>
            </a:r>
            <a:r>
              <a:rPr lang="en-IN" sz="2900" dirty="0" err="1"/>
              <a:t>hsv</a:t>
            </a:r>
            <a:r>
              <a:rPr lang="en-IN" sz="2900" dirty="0"/>
              <a:t>(26.1, 68.07%, 66.25</a:t>
            </a:r>
            <a:r>
              <a:rPr lang="en-IN" sz="2900" dirty="0" smtClean="0"/>
              <a:t>%)</a:t>
            </a:r>
            <a:endParaRPr lang="en-IN" sz="2900" dirty="0"/>
          </a:p>
          <a:p>
            <a:r>
              <a:rPr lang="en-IN" dirty="0">
                <a:hlinkClick r:id="rId2"/>
              </a:rPr>
              <a:t>Colorizer</a:t>
            </a:r>
            <a:r>
              <a:rPr lang="en-IN" dirty="0"/>
              <a:t> is one of several web apps for picking </a:t>
            </a:r>
            <a:r>
              <a:rPr lang="en-IN" dirty="0" err="1"/>
              <a:t>colors</a:t>
            </a:r>
            <a:r>
              <a:rPr lang="en-IN" dirty="0"/>
              <a:t> and converting values from one model to another.</a:t>
            </a:r>
          </a:p>
          <a:p>
            <a:endParaRPr lang="en-IN" dirty="0"/>
          </a:p>
        </p:txBody>
      </p:sp>
    </p:spTree>
    <p:extLst>
      <p:ext uri="{BB962C8B-B14F-4D97-AF65-F5344CB8AC3E}">
        <p14:creationId xmlns:p14="http://schemas.microsoft.com/office/powerpoint/2010/main" val="3108842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314712"/>
            <a:ext cx="8229600" cy="5850592"/>
          </a:xfrm>
        </p:spPr>
        <p:txBody>
          <a:bodyPr>
            <a:normAutofit/>
          </a:bodyPr>
          <a:lstStyle/>
          <a:p>
            <a:r>
              <a:rPr lang="en-IN" sz="2400" dirty="0"/>
              <a:t>Custom </a:t>
            </a:r>
            <a:r>
              <a:rPr lang="en-IN" sz="2400" dirty="0" err="1"/>
              <a:t>color</a:t>
            </a:r>
            <a:r>
              <a:rPr lang="en-IN" sz="2400" dirty="0"/>
              <a:t> schemes can also work well, but experiment to see how different </a:t>
            </a:r>
            <a:r>
              <a:rPr lang="en-IN" sz="2400" dirty="0" err="1"/>
              <a:t>colors</a:t>
            </a:r>
            <a:r>
              <a:rPr lang="en-IN" sz="2400" dirty="0"/>
              <a:t> influence your story. </a:t>
            </a:r>
            <a:endParaRPr lang="en-IN" sz="2400" dirty="0" smtClean="0"/>
          </a:p>
          <a:p>
            <a:r>
              <a:rPr lang="en-IN" sz="2400" dirty="0" smtClean="0"/>
              <a:t>The </a:t>
            </a:r>
            <a:r>
              <a:rPr lang="en-IN" sz="2400" dirty="0"/>
              <a:t>following graphic from </a:t>
            </a:r>
            <a:r>
              <a:rPr lang="en-IN" sz="2400" i="1" dirty="0"/>
              <a:t>The Wall Street Journal</a:t>
            </a:r>
            <a:r>
              <a:rPr lang="en-IN" sz="2400" dirty="0"/>
              <a:t>, for instance, uses an unusual pseudo-diverging scheme to encode data — the US unemployment rate — that would typically be represented using a sequential </a:t>
            </a:r>
            <a:r>
              <a:rPr lang="en-IN" sz="2400" dirty="0" err="1"/>
              <a:t>color</a:t>
            </a:r>
            <a:r>
              <a:rPr lang="en-IN" sz="2400" dirty="0"/>
              <a:t> scheme. </a:t>
            </a:r>
            <a:endParaRPr lang="en-IN" sz="2400" dirty="0" smtClean="0"/>
          </a:p>
          <a:p>
            <a:r>
              <a:rPr lang="en-IN" sz="2400" dirty="0" smtClean="0"/>
              <a:t>It </a:t>
            </a:r>
            <a:r>
              <a:rPr lang="en-IN" sz="2400" dirty="0"/>
              <a:t>has the effect of strongly highlighting periods where the jobless rate rises to around 10%, which flow like rivers of blood through the graphic. </a:t>
            </a:r>
            <a:br>
              <a:rPr lang="en-IN" sz="2400" dirty="0"/>
            </a:br>
            <a:endParaRPr lang="en-IN" sz="2400" dirty="0"/>
          </a:p>
        </p:txBody>
      </p:sp>
    </p:spTree>
    <p:extLst>
      <p:ext uri="{BB962C8B-B14F-4D97-AF65-F5344CB8AC3E}">
        <p14:creationId xmlns:p14="http://schemas.microsoft.com/office/powerpoint/2010/main" val="2908022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1480</TotalTime>
  <Words>2301</Words>
  <Application>Microsoft Office PowerPoint</Application>
  <PresentationFormat>On-screen Show (4:3)</PresentationFormat>
  <Paragraphs>169</Paragraphs>
  <Slides>46</Slides>
  <Notes>11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2_Custom Design</vt:lpstr>
      <vt:lpstr>Data Visualization</vt:lpstr>
      <vt:lpstr>Using color effectively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chart furniture, minimizing chart junk, highlighting the story </vt:lpstr>
      <vt:lpstr>PowerPoint Presentation</vt:lpstr>
      <vt:lpstr>PowerPoint Presentation</vt:lpstr>
      <vt:lpstr>Here is a nice example of a graphic that minimizes chart junk, and maximizes data-ink. Notice how the Y axis doesn’t need to be drawn, and the gridlines are an absence of ink, consisting of white lines passing through the columns:  </vt:lpstr>
      <vt:lpstr>PowerPoint Presentation</vt:lpstr>
      <vt:lpstr>PowerPoint Presentation</vt:lpstr>
      <vt:lpstr>PowerPoint Presentation</vt:lpstr>
      <vt:lpstr>Pitfalls to avoid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 true to the ‘feel’ of the data  </vt:lpstr>
      <vt:lpstr>PowerPoint Presentation</vt:lpstr>
      <vt:lpstr>Break the story down into scenes  </vt:lpstr>
      <vt:lpstr>PowerPoint Presentation</vt:lpstr>
      <vt:lpstr>Good practice for interactives  </vt:lpstr>
      <vt:lpstr>Good practice for interactives  </vt:lpstr>
      <vt:lpstr>PowerPoint Presentation</vt:lpstr>
      <vt:lpstr>PowerPoint Presentation</vt:lpstr>
      <vt:lpstr>‘Mobile-first’ may change your approach  </vt:lpstr>
      <vt:lpstr>PowerPoint Presentation</vt:lpstr>
      <vt:lpstr>PowerPoint Presentation</vt:lpstr>
      <vt:lpstr>PowerPoint Presentation</vt:lpstr>
      <vt:lpstr>Be careful with animation  </vt:lpstr>
      <vt:lpstr>PowerPoint Presentation</vt:lpstr>
      <vt:lpstr>Sketch and experiment to find the story  </vt:lpstr>
      <vt:lpstr>Learn from the experts</vt:lpstr>
      <vt:lpstr>PowerPoint Presentation</vt:lpstr>
      <vt:lpstr>PowerPoint Presentation</vt:lpstr>
      <vt:lpstr>PowerPoint Presentation</vt:lpstr>
      <vt:lpstr>PowerPoint Presentation</vt:lpstr>
    </vt:vector>
  </TitlesOfParts>
  <Manager>Vaibhav Vasani</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H-DV</dc:title>
  <dc:subject>Data Visualization</dc:subject>
  <dc:creator>Vaibhav Vasani</dc:creator>
  <cp:keywords>Data Visualization</cp:keywords>
  <dc:description>Vaibhav</dc:description>
  <cp:lastModifiedBy>Admin</cp:lastModifiedBy>
  <cp:revision>69</cp:revision>
  <dcterms:created xsi:type="dcterms:W3CDTF">2021-02-11T03:47:51Z</dcterms:created>
  <dcterms:modified xsi:type="dcterms:W3CDTF">2022-09-02T08:02:52Z</dcterms:modified>
  <cp:category>Honours</cp:category>
</cp:coreProperties>
</file>